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7" r:id="rId3"/>
    <p:sldId id="258" r:id="rId4"/>
    <p:sldId id="259" r:id="rId5"/>
    <p:sldId id="279" r:id="rId6"/>
    <p:sldId id="276" r:id="rId7"/>
    <p:sldId id="260" r:id="rId8"/>
    <p:sldId id="278" r:id="rId9"/>
    <p:sldId id="280" r:id="rId10"/>
    <p:sldId id="261" r:id="rId11"/>
    <p:sldId id="272" r:id="rId12"/>
    <p:sldId id="273" r:id="rId13"/>
    <p:sldId id="266" r:id="rId14"/>
    <p:sldId id="267" r:id="rId15"/>
    <p:sldId id="268" r:id="rId16"/>
    <p:sldId id="262" r:id="rId17"/>
    <p:sldId id="274" r:id="rId18"/>
    <p:sldId id="275" r:id="rId19"/>
    <p:sldId id="281" r:id="rId20"/>
    <p:sldId id="263" r:id="rId21"/>
    <p:sldId id="282" r:id="rId22"/>
    <p:sldId id="264" r:id="rId23"/>
    <p:sldId id="283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94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3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1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1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0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6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8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3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0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2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62E8B-88F6-304C-9A54-408ED350EBDF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08752-0EDD-E341-BAB4-3EB59D87F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Beginning Assembly, Part 2</a:t>
            </a:r>
            <a:br>
              <a:rPr lang="en-US" dirty="0" smtClean="0"/>
            </a:br>
            <a:r>
              <a:rPr lang="en-US" dirty="0" smtClean="0"/>
              <a:t>The Assembling!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Poorly Presented by</a:t>
            </a:r>
          </a:p>
          <a:p>
            <a:r>
              <a:rPr lang="en-US" dirty="0" err="1" smtClean="0"/>
              <a:t>Gleep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7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structures in ASM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Loops</a:t>
            </a:r>
          </a:p>
          <a:p>
            <a:r>
              <a:rPr lang="en-US" dirty="0" smtClean="0"/>
              <a:t>If/Then</a:t>
            </a:r>
          </a:p>
          <a:p>
            <a:r>
              <a:rPr lang="en-US" dirty="0" smtClean="0"/>
              <a:t>While</a:t>
            </a:r>
          </a:p>
          <a:p>
            <a:r>
              <a:rPr lang="en-US" dirty="0" smtClean="0"/>
              <a:t>Switch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1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 Libraries in </a:t>
            </a:r>
            <a:r>
              <a:rPr lang="en-US" dirty="0" err="1" smtClean="0"/>
              <a:t>Asm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using C functions in </a:t>
            </a:r>
            <a:r>
              <a:rPr lang="en-US" dirty="0" err="1" smtClean="0"/>
              <a:t>asm</a:t>
            </a:r>
            <a:r>
              <a:rPr lang="en-US" dirty="0" smtClean="0"/>
              <a:t>, need to link in C libraries containing the functions </a:t>
            </a:r>
          </a:p>
          <a:p>
            <a:r>
              <a:rPr lang="en-US" dirty="0" err="1" smtClean="0"/>
              <a:t>Ld</a:t>
            </a:r>
            <a:r>
              <a:rPr lang="en-US" dirty="0" smtClean="0"/>
              <a:t> –dynamic-linker /lib/ld-linux.so.2 –o &lt;exe&gt; -lx &lt;</a:t>
            </a:r>
            <a:r>
              <a:rPr lang="en-US" dirty="0" err="1" smtClean="0"/>
              <a:t>obj</a:t>
            </a:r>
            <a:r>
              <a:rPr lang="en-US" dirty="0" smtClean="0"/>
              <a:t> file&gt; - where x is /lib/</a:t>
            </a:r>
            <a:r>
              <a:rPr lang="en-US" dirty="0" err="1" smtClean="0"/>
              <a:t>libx.so</a:t>
            </a:r>
            <a:endParaRPr lang="en-US" dirty="0" smtClean="0"/>
          </a:p>
          <a:p>
            <a:r>
              <a:rPr lang="en-US" dirty="0" smtClean="0"/>
              <a:t>/lib/ld-linux.so.2 is a dynamic loader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lc</a:t>
            </a:r>
            <a:r>
              <a:rPr lang="en-US" dirty="0" smtClean="0"/>
              <a:t> option would link to /lib/</a:t>
            </a:r>
            <a:r>
              <a:rPr lang="en-US" dirty="0" err="1" smtClean="0"/>
              <a:t>libc.so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41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</a:t>
            </a:r>
            <a:r>
              <a:rPr lang="en-US" dirty="0" err="1" smtClean="0"/>
              <a:t>Asm</a:t>
            </a:r>
            <a:r>
              <a:rPr lang="en-US" dirty="0" smtClean="0"/>
              <a:t> with GCC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Gcc</a:t>
            </a:r>
            <a:r>
              <a:rPr lang="en-US" dirty="0" smtClean="0"/>
              <a:t> –o &lt;exe&gt; &lt;</a:t>
            </a:r>
            <a:r>
              <a:rPr lang="en-US" dirty="0" err="1" smtClean="0"/>
              <a:t>asmfile</a:t>
            </a:r>
            <a:r>
              <a:rPr lang="en-US" dirty="0" smtClean="0"/>
              <a:t>&gt;</a:t>
            </a:r>
          </a:p>
          <a:p>
            <a:r>
              <a:rPr lang="en-US" dirty="0" err="1" smtClean="0"/>
              <a:t>Automagically</a:t>
            </a:r>
            <a:r>
              <a:rPr lang="en-US" dirty="0" smtClean="0"/>
              <a:t> links everything</a:t>
            </a:r>
          </a:p>
          <a:p>
            <a:r>
              <a:rPr lang="en-US" dirty="0" smtClean="0"/>
              <a:t>Must change _start label to 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2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Unconditional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JMP &lt;operand&gt;</a:t>
            </a:r>
          </a:p>
          <a:p>
            <a:pPr lvl="1"/>
            <a:r>
              <a:rPr lang="en-US" dirty="0" smtClean="0"/>
              <a:t>3 types… Short, Near, Far</a:t>
            </a:r>
          </a:p>
          <a:p>
            <a:pPr lvl="1"/>
            <a:r>
              <a:rPr lang="en-US" dirty="0" smtClean="0"/>
              <a:t>Equivalent of </a:t>
            </a:r>
            <a:r>
              <a:rPr lang="en-US" dirty="0" err="1" smtClean="0"/>
              <a:t>Goto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Short JMP is less that 128 bytes</a:t>
            </a:r>
          </a:p>
          <a:p>
            <a:pPr lvl="1"/>
            <a:r>
              <a:rPr lang="en-US" dirty="0" smtClean="0"/>
              <a:t>Far JMP is to another code segment</a:t>
            </a:r>
          </a:p>
          <a:p>
            <a:pPr lvl="1"/>
            <a:r>
              <a:rPr lang="en-US" dirty="0" smtClean="0"/>
              <a:t>Near JMP is everything else</a:t>
            </a:r>
          </a:p>
          <a:p>
            <a:pPr lvl="1"/>
            <a:r>
              <a:rPr lang="en-US" dirty="0" smtClean="0"/>
              <a:t>Takes one memory label as a parameter</a:t>
            </a:r>
          </a:p>
          <a:p>
            <a:r>
              <a:rPr lang="en-US" dirty="0" smtClean="0"/>
              <a:t>Call &lt;operand&gt;</a:t>
            </a:r>
          </a:p>
          <a:p>
            <a:pPr lvl="1"/>
            <a:r>
              <a:rPr lang="en-US" dirty="0" smtClean="0"/>
              <a:t>Equivalent to function call in C</a:t>
            </a:r>
          </a:p>
          <a:p>
            <a:pPr lvl="1"/>
            <a:r>
              <a:rPr lang="en-US" dirty="0" smtClean="0"/>
              <a:t>Call pushes EIP to stack</a:t>
            </a:r>
          </a:p>
          <a:p>
            <a:pPr lvl="1"/>
            <a:r>
              <a:rPr lang="en-US" dirty="0" smtClean="0"/>
              <a:t>Call returns to main with the RET command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43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Unconditional Branching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Interrupt</a:t>
            </a:r>
          </a:p>
          <a:p>
            <a:pPr lvl="1"/>
            <a:r>
              <a:rPr lang="en-US" dirty="0" smtClean="0"/>
              <a:t>Hardware – used for I/O functions</a:t>
            </a:r>
          </a:p>
          <a:p>
            <a:pPr lvl="1"/>
            <a:r>
              <a:rPr lang="en-US" dirty="0" smtClean="0"/>
              <a:t>Software</a:t>
            </a:r>
          </a:p>
          <a:p>
            <a:pPr lvl="2"/>
            <a:r>
              <a:rPr lang="en-US" dirty="0" smtClean="0"/>
              <a:t>Used for accessing kernel functions</a:t>
            </a:r>
          </a:p>
          <a:p>
            <a:pPr lvl="2"/>
            <a:r>
              <a:rPr lang="en-US" dirty="0" smtClean="0"/>
              <a:t>In Linux, uses Interrupt 0x80</a:t>
            </a:r>
          </a:p>
          <a:p>
            <a:pPr lvl="2"/>
            <a:r>
              <a:rPr lang="en-US" dirty="0" smtClean="0"/>
              <a:t>In Windows, uses Interrupt 0x21</a:t>
            </a:r>
          </a:p>
          <a:p>
            <a:pPr lvl="2"/>
            <a:r>
              <a:rPr lang="en-US" dirty="0" smtClean="0"/>
              <a:t>Parameters in registers determine which function is being called with what parameters</a:t>
            </a:r>
          </a:p>
          <a:p>
            <a:pPr lvl="2"/>
            <a:r>
              <a:rPr lang="en-US" dirty="0" smtClean="0"/>
              <a:t>Ex:  MOVL $1, %EAX</a:t>
            </a:r>
          </a:p>
          <a:p>
            <a:pPr lvl="3"/>
            <a:r>
              <a:rPr lang="en-US" dirty="0" smtClean="0"/>
              <a:t>MOVL $0, %EBX</a:t>
            </a:r>
          </a:p>
          <a:p>
            <a:pPr lvl="3"/>
            <a:r>
              <a:rPr lang="en-US" dirty="0" smtClean="0"/>
              <a:t>INT $0x80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6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JMPs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JZ &lt;label&gt; – JMP if ZF is set</a:t>
            </a:r>
          </a:p>
          <a:p>
            <a:r>
              <a:rPr lang="en-US" dirty="0" smtClean="0"/>
              <a:t>JNZ &lt;label&gt; – JMP if ZF is not set</a:t>
            </a:r>
          </a:p>
          <a:p>
            <a:r>
              <a:rPr lang="en-US" dirty="0" smtClean="0"/>
              <a:t>JGE &lt;label&gt; – JMP if equal or greater</a:t>
            </a:r>
          </a:p>
          <a:p>
            <a:r>
              <a:rPr lang="en-US" dirty="0" smtClean="0"/>
              <a:t>JLE &lt;label&gt; -</a:t>
            </a:r>
            <a:r>
              <a:rPr lang="en-US" dirty="0"/>
              <a:t> </a:t>
            </a:r>
            <a:r>
              <a:rPr lang="en-US" dirty="0" smtClean="0"/>
              <a:t>JMP if less than or equal</a:t>
            </a:r>
          </a:p>
          <a:p>
            <a:endParaRPr lang="en-US" dirty="0"/>
          </a:p>
          <a:p>
            <a:r>
              <a:rPr lang="en-US" dirty="0" smtClean="0"/>
              <a:t>There’s a bunch of </a:t>
            </a:r>
            <a:r>
              <a:rPr lang="en-US" dirty="0" err="1" smtClean="0"/>
              <a:t>em</a:t>
            </a:r>
            <a:r>
              <a:rPr lang="en-US" dirty="0" smtClean="0"/>
              <a:t>… use the </a:t>
            </a:r>
            <a:r>
              <a:rPr lang="en-US" dirty="0" err="1" smtClean="0"/>
              <a:t>Googles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57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.type &lt;function label&gt;, @function</a:t>
            </a:r>
          </a:p>
          <a:p>
            <a:r>
              <a:rPr lang="en-US" dirty="0" smtClean="0"/>
              <a:t>&lt;function label&gt;:</a:t>
            </a:r>
          </a:p>
          <a:p>
            <a:r>
              <a:rPr lang="en-US" dirty="0" smtClean="0"/>
              <a:t>Ret</a:t>
            </a:r>
          </a:p>
          <a:p>
            <a:endParaRPr lang="en-US" dirty="0"/>
          </a:p>
          <a:p>
            <a:r>
              <a:rPr lang="en-US" dirty="0" smtClean="0"/>
              <a:t>Call &lt;function label&gt;</a:t>
            </a:r>
          </a:p>
          <a:p>
            <a:endParaRPr lang="en-US" dirty="0"/>
          </a:p>
          <a:p>
            <a:r>
              <a:rPr lang="en-US" dirty="0" smtClean="0"/>
              <a:t>Functions can be defined anywhere within </a:t>
            </a:r>
            <a:r>
              <a:rPr lang="en-US" dirty="0" err="1" smtClean="0"/>
              <a:t>asm</a:t>
            </a:r>
            <a:r>
              <a:rPr lang="en-US" dirty="0" smtClean="0"/>
              <a:t> file</a:t>
            </a:r>
          </a:p>
          <a:p>
            <a:r>
              <a:rPr lang="en-US" dirty="0" smtClean="0"/>
              <a:t>Return values can be returned in </a:t>
            </a:r>
            <a:r>
              <a:rPr lang="en-US" dirty="0" err="1" smtClean="0"/>
              <a:t>regs</a:t>
            </a:r>
            <a:r>
              <a:rPr lang="en-US" dirty="0" smtClean="0"/>
              <a:t> or global </a:t>
            </a:r>
            <a:r>
              <a:rPr lang="en-US" dirty="0" err="1" smtClean="0"/>
              <a:t>vars</a:t>
            </a:r>
            <a:endParaRPr lang="en-US" dirty="0" smtClean="0"/>
          </a:p>
          <a:p>
            <a:r>
              <a:rPr lang="en-US" dirty="0" smtClean="0"/>
              <a:t>Can put functions in separate file, just add .</a:t>
            </a:r>
            <a:r>
              <a:rPr lang="en-US" dirty="0" err="1" smtClean="0"/>
              <a:t>globl</a:t>
            </a:r>
            <a:r>
              <a:rPr lang="en-US" dirty="0" smtClean="0"/>
              <a:t> &lt;function label&gt; statement after .type statement, and add function object file to linker statement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7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Prologue and Epilogue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Prologue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Function:</a:t>
            </a:r>
          </a:p>
          <a:p>
            <a:pPr lvl="2"/>
            <a:r>
              <a:rPr lang="en-US" dirty="0" err="1" smtClean="0"/>
              <a:t>Pushl</a:t>
            </a:r>
            <a:r>
              <a:rPr lang="en-US" dirty="0" smtClean="0"/>
              <a:t> %</a:t>
            </a:r>
            <a:r>
              <a:rPr lang="en-US" dirty="0" err="1" smtClean="0"/>
              <a:t>ebp</a:t>
            </a:r>
            <a:endParaRPr lang="en-US" dirty="0" smtClean="0"/>
          </a:p>
          <a:p>
            <a:pPr lvl="2"/>
            <a:r>
              <a:rPr lang="en-US" dirty="0" err="1" smtClean="0"/>
              <a:t>Movl</a:t>
            </a:r>
            <a:r>
              <a:rPr lang="en-US" dirty="0" smtClean="0"/>
              <a:t> %</a:t>
            </a:r>
            <a:r>
              <a:rPr lang="en-US" dirty="0" err="1" smtClean="0"/>
              <a:t>esp</a:t>
            </a:r>
            <a:r>
              <a:rPr lang="en-US" dirty="0" smtClean="0"/>
              <a:t>, %</a:t>
            </a:r>
            <a:r>
              <a:rPr lang="en-US" dirty="0" err="1" smtClean="0"/>
              <a:t>ebp</a:t>
            </a:r>
            <a:endParaRPr lang="en-US" dirty="0" smtClean="0"/>
          </a:p>
          <a:p>
            <a:pPr lvl="2"/>
            <a:r>
              <a:rPr lang="en-US" dirty="0" err="1" smtClean="0"/>
              <a:t>Subl</a:t>
            </a:r>
            <a:r>
              <a:rPr lang="en-US" dirty="0" smtClean="0"/>
              <a:t> $8, %</a:t>
            </a:r>
            <a:r>
              <a:rPr lang="en-US" dirty="0" err="1" smtClean="0"/>
              <a:t>esp</a:t>
            </a:r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Epilogue</a:t>
            </a:r>
            <a:endParaRPr lang="en-US" dirty="0"/>
          </a:p>
          <a:p>
            <a:pPr marL="914400" lvl="2" indent="0">
              <a:buNone/>
            </a:pPr>
            <a:endParaRPr lang="en-US" dirty="0" smtClean="0"/>
          </a:p>
          <a:p>
            <a:pPr lvl="2"/>
            <a:r>
              <a:rPr lang="en-US" dirty="0" err="1" smtClean="0"/>
              <a:t>Movl</a:t>
            </a:r>
            <a:r>
              <a:rPr lang="en-US" dirty="0" smtClean="0"/>
              <a:t> %</a:t>
            </a:r>
            <a:r>
              <a:rPr lang="en-US" dirty="0" err="1" smtClean="0"/>
              <a:t>ebp</a:t>
            </a:r>
            <a:r>
              <a:rPr lang="en-US" dirty="0" smtClean="0"/>
              <a:t>, %</a:t>
            </a:r>
            <a:r>
              <a:rPr lang="en-US" dirty="0" err="1" smtClean="0"/>
              <a:t>esp</a:t>
            </a:r>
            <a:endParaRPr lang="en-US" dirty="0" smtClean="0"/>
          </a:p>
          <a:p>
            <a:pPr lvl="2"/>
            <a:r>
              <a:rPr lang="en-US" dirty="0" err="1" smtClean="0"/>
              <a:t>Popl</a:t>
            </a:r>
            <a:r>
              <a:rPr lang="en-US" dirty="0" smtClean="0"/>
              <a:t> %</a:t>
            </a:r>
            <a:r>
              <a:rPr lang="en-US" dirty="0" err="1" smtClean="0"/>
              <a:t>ebp</a:t>
            </a:r>
            <a:endParaRPr lang="en-US" dirty="0" smtClean="0"/>
          </a:p>
          <a:p>
            <a:pPr lvl="2"/>
            <a:r>
              <a:rPr lang="en-US" dirty="0" smtClean="0"/>
              <a:t>Ret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891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 and 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Enter #bytes – used to perform function call prologue</a:t>
            </a:r>
          </a:p>
          <a:p>
            <a:r>
              <a:rPr lang="en-US" dirty="0" smtClean="0"/>
              <a:t>Leave – used to perform function call epilogue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5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909684"/>
              </p:ext>
            </p:extLst>
          </p:nvPr>
        </p:nvGraphicFramePr>
        <p:xfrm>
          <a:off x="3965417" y="323664"/>
          <a:ext cx="4001633" cy="5550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1633"/>
              </a:tblGrid>
              <a:tr h="616767">
                <a:tc>
                  <a:txBody>
                    <a:bodyPr/>
                    <a:lstStyle/>
                    <a:p>
                      <a:r>
                        <a:rPr lang="en-US" dirty="0" smtClean="0"/>
                        <a:t>Main</a:t>
                      </a:r>
                      <a:r>
                        <a:rPr lang="en-US" baseline="0" dirty="0" smtClean="0"/>
                        <a:t> Process Stack Frame Base</a:t>
                      </a:r>
                      <a:endParaRPr lang="en-US" dirty="0"/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r>
                        <a:rPr lang="en-US" dirty="0" smtClean="0"/>
                        <a:t>Main Process Variable</a:t>
                      </a:r>
                      <a:r>
                        <a:rPr lang="en-US" baseline="0" dirty="0" smtClean="0"/>
                        <a:t> 1</a:t>
                      </a:r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r>
                        <a:rPr lang="en-US" dirty="0" smtClean="0"/>
                        <a:t>Main</a:t>
                      </a:r>
                      <a:r>
                        <a:rPr lang="en-US" baseline="0" dirty="0" smtClean="0"/>
                        <a:t> Process Return Address</a:t>
                      </a:r>
                      <a:endParaRPr lang="en-US" dirty="0"/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r>
                        <a:rPr lang="en-US" dirty="0" smtClean="0"/>
                        <a:t>Main Process Old EBP</a:t>
                      </a:r>
                      <a:r>
                        <a:rPr lang="en-US" baseline="0" dirty="0" smtClean="0"/>
                        <a:t> Address</a:t>
                      </a:r>
                      <a:endParaRPr lang="en-US" dirty="0"/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r>
                        <a:rPr lang="en-US" dirty="0" smtClean="0"/>
                        <a:t>New Function Variable 1</a:t>
                      </a:r>
                      <a:endParaRPr lang="en-US" dirty="0"/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r>
                        <a:rPr lang="en-US" dirty="0" smtClean="0"/>
                        <a:t>New Function Variable 2</a:t>
                      </a:r>
                      <a:endParaRPr lang="en-US" dirty="0"/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6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 flipH="1">
            <a:off x="7967050" y="81348"/>
            <a:ext cx="841972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EBP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 flipH="1">
            <a:off x="7967050" y="1276628"/>
            <a:ext cx="841972" cy="50361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181070" y="1080732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Main Process executes</a:t>
            </a:r>
            <a:endParaRPr lang="en-US" sz="1600" kern="1200" dirty="0"/>
          </a:p>
        </p:txBody>
      </p:sp>
      <p:sp>
        <p:nvSpPr>
          <p:cNvPr id="15" name="Freeform 14"/>
          <p:cNvSpPr/>
          <p:nvPr/>
        </p:nvSpPr>
        <p:spPr>
          <a:xfrm>
            <a:off x="181070" y="1376247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smtClean="0"/>
              <a:t>Main Process calls New Function</a:t>
            </a:r>
            <a:endParaRPr lang="en-US" sz="1600" kern="1200"/>
          </a:p>
        </p:txBody>
      </p:sp>
      <p:sp>
        <p:nvSpPr>
          <p:cNvPr id="16" name="Freeform 15"/>
          <p:cNvSpPr/>
          <p:nvPr/>
        </p:nvSpPr>
        <p:spPr>
          <a:xfrm>
            <a:off x="181070" y="1671762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Call places RET </a:t>
            </a:r>
            <a:r>
              <a:rPr lang="en-US" sz="1600" kern="1200" dirty="0" err="1" smtClean="0"/>
              <a:t>addr</a:t>
            </a:r>
            <a:r>
              <a:rPr lang="en-US" sz="1600" kern="1200" dirty="0" smtClean="0"/>
              <a:t> on stack</a:t>
            </a:r>
            <a:endParaRPr lang="en-US" sz="1600" kern="1200" dirty="0"/>
          </a:p>
        </p:txBody>
      </p:sp>
      <p:sp>
        <p:nvSpPr>
          <p:cNvPr id="17" name="Freeform 16"/>
          <p:cNvSpPr/>
          <p:nvPr/>
        </p:nvSpPr>
        <p:spPr>
          <a:xfrm>
            <a:off x="181070" y="1967277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smtClean="0"/>
              <a:t>Prologue pushes EBP to stack</a:t>
            </a:r>
            <a:endParaRPr lang="en-US" sz="1600" kern="1200"/>
          </a:p>
        </p:txBody>
      </p:sp>
      <p:sp>
        <p:nvSpPr>
          <p:cNvPr id="18" name="Freeform 17"/>
          <p:cNvSpPr/>
          <p:nvPr/>
        </p:nvSpPr>
        <p:spPr>
          <a:xfrm>
            <a:off x="181070" y="2262792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Prologue sets EBP to ESP</a:t>
            </a:r>
            <a:endParaRPr lang="en-US" sz="1600" kern="1200" dirty="0"/>
          </a:p>
        </p:txBody>
      </p:sp>
      <p:sp>
        <p:nvSpPr>
          <p:cNvPr id="19" name="Freeform 18"/>
          <p:cNvSpPr/>
          <p:nvPr/>
        </p:nvSpPr>
        <p:spPr>
          <a:xfrm>
            <a:off x="181070" y="2558307"/>
            <a:ext cx="3295143" cy="427432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Prologue decrements ESP to make room for variables</a:t>
            </a:r>
            <a:endParaRPr lang="en-US" sz="1600" kern="1200" dirty="0"/>
          </a:p>
        </p:txBody>
      </p:sp>
      <p:sp>
        <p:nvSpPr>
          <p:cNvPr id="20" name="Freeform 19"/>
          <p:cNvSpPr/>
          <p:nvPr/>
        </p:nvSpPr>
        <p:spPr>
          <a:xfrm>
            <a:off x="181070" y="3017419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New Function loads variables</a:t>
            </a:r>
            <a:endParaRPr lang="en-US" sz="1600" kern="1200" dirty="0"/>
          </a:p>
        </p:txBody>
      </p:sp>
      <p:sp>
        <p:nvSpPr>
          <p:cNvPr id="21" name="Freeform 20"/>
          <p:cNvSpPr/>
          <p:nvPr/>
        </p:nvSpPr>
        <p:spPr>
          <a:xfrm>
            <a:off x="181070" y="3312934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New Function executes</a:t>
            </a:r>
            <a:endParaRPr lang="en-US" sz="1600" kern="1200" dirty="0"/>
          </a:p>
        </p:txBody>
      </p:sp>
      <p:sp>
        <p:nvSpPr>
          <p:cNvPr id="22" name="Freeform 21"/>
          <p:cNvSpPr/>
          <p:nvPr/>
        </p:nvSpPr>
        <p:spPr>
          <a:xfrm>
            <a:off x="181070" y="3608449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Epilogue sets ESP to EBP</a:t>
            </a:r>
            <a:endParaRPr lang="en-US" sz="1600" kern="1200" dirty="0"/>
          </a:p>
        </p:txBody>
      </p:sp>
      <p:sp>
        <p:nvSpPr>
          <p:cNvPr id="23" name="Freeform 22"/>
          <p:cNvSpPr/>
          <p:nvPr/>
        </p:nvSpPr>
        <p:spPr>
          <a:xfrm>
            <a:off x="181070" y="3903964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Epilogue pops old EBP from stack</a:t>
            </a:r>
            <a:endParaRPr lang="en-US" sz="1600" kern="1200" dirty="0"/>
          </a:p>
        </p:txBody>
      </p:sp>
      <p:sp>
        <p:nvSpPr>
          <p:cNvPr id="24" name="Freeform 23"/>
          <p:cNvSpPr/>
          <p:nvPr/>
        </p:nvSpPr>
        <p:spPr>
          <a:xfrm>
            <a:off x="181070" y="4199479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RET pops old RET address to EIP</a:t>
            </a:r>
            <a:endParaRPr lang="en-US" sz="1600" kern="1200" dirty="0"/>
          </a:p>
        </p:txBody>
      </p:sp>
      <p:sp>
        <p:nvSpPr>
          <p:cNvPr id="25" name="Freeform 24"/>
          <p:cNvSpPr/>
          <p:nvPr/>
        </p:nvSpPr>
        <p:spPr>
          <a:xfrm>
            <a:off x="181070" y="4494994"/>
            <a:ext cx="3295143" cy="263835"/>
          </a:xfrm>
          <a:custGeom>
            <a:avLst/>
            <a:gdLst>
              <a:gd name="connsiteX0" fmla="*/ 0 w 3295143"/>
              <a:gd name="connsiteY0" fmla="*/ 43973 h 263835"/>
              <a:gd name="connsiteX1" fmla="*/ 43973 w 3295143"/>
              <a:gd name="connsiteY1" fmla="*/ 0 h 263835"/>
              <a:gd name="connsiteX2" fmla="*/ 3251170 w 3295143"/>
              <a:gd name="connsiteY2" fmla="*/ 0 h 263835"/>
              <a:gd name="connsiteX3" fmla="*/ 3295143 w 3295143"/>
              <a:gd name="connsiteY3" fmla="*/ 43973 h 263835"/>
              <a:gd name="connsiteX4" fmla="*/ 3295143 w 3295143"/>
              <a:gd name="connsiteY4" fmla="*/ 219862 h 263835"/>
              <a:gd name="connsiteX5" fmla="*/ 3251170 w 3295143"/>
              <a:gd name="connsiteY5" fmla="*/ 263835 h 263835"/>
              <a:gd name="connsiteX6" fmla="*/ 43973 w 3295143"/>
              <a:gd name="connsiteY6" fmla="*/ 263835 h 263835"/>
              <a:gd name="connsiteX7" fmla="*/ 0 w 3295143"/>
              <a:gd name="connsiteY7" fmla="*/ 219862 h 263835"/>
              <a:gd name="connsiteX8" fmla="*/ 0 w 3295143"/>
              <a:gd name="connsiteY8" fmla="*/ 43973 h 26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5143" h="263835">
                <a:moveTo>
                  <a:pt x="0" y="43973"/>
                </a:moveTo>
                <a:cubicBezTo>
                  <a:pt x="0" y="19687"/>
                  <a:pt x="19687" y="0"/>
                  <a:pt x="43973" y="0"/>
                </a:cubicBezTo>
                <a:lnTo>
                  <a:pt x="3251170" y="0"/>
                </a:lnTo>
                <a:cubicBezTo>
                  <a:pt x="3275456" y="0"/>
                  <a:pt x="3295143" y="19687"/>
                  <a:pt x="3295143" y="43973"/>
                </a:cubicBezTo>
                <a:lnTo>
                  <a:pt x="3295143" y="219862"/>
                </a:lnTo>
                <a:cubicBezTo>
                  <a:pt x="3295143" y="244148"/>
                  <a:pt x="3275456" y="263835"/>
                  <a:pt x="3251170" y="263835"/>
                </a:cubicBezTo>
                <a:lnTo>
                  <a:pt x="43973" y="263835"/>
                </a:lnTo>
                <a:cubicBezTo>
                  <a:pt x="19687" y="263835"/>
                  <a:pt x="0" y="244148"/>
                  <a:pt x="0" y="219862"/>
                </a:cubicBezTo>
                <a:lnTo>
                  <a:pt x="0" y="4397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789" tIns="54789" rIns="54789" bIns="54789" numCol="1" spcCol="1270" anchor="ctr" anchorCtr="0">
            <a:noAutofit/>
          </a:bodyPr>
          <a:lstStyle/>
          <a:p>
            <a:pPr lvl="0" algn="l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/>
              <a:t>Main Process resumes</a:t>
            </a:r>
            <a:endParaRPr lang="en-US" sz="1600" kern="1200" dirty="0"/>
          </a:p>
        </p:txBody>
      </p:sp>
    </p:spTree>
    <p:extLst>
      <p:ext uri="{BB962C8B-B14F-4D97-AF65-F5344CB8AC3E}">
        <p14:creationId xmlns:p14="http://schemas.microsoft.com/office/powerpoint/2010/main" val="112252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6.50012E-7 L -1.11111E-6 0.0966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9669 L -1.11111E-6 0.1850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5.4823E-7 L -1.11111E-6 0.3446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18506 L -1.11111E-6 0.3617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8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36179 L -1.11111E-6 0.185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8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3604 L -1.11111E-6 5.4823E-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0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18506 L -1.11111E-6 0.0966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9669 L -1.11111E-6 -6.50012E-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8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9" grpId="2" animBg="1"/>
      <p:bldP spid="9" grpId="3" animBg="1"/>
      <p:bldP spid="9" grpId="4" animBg="1"/>
      <p:bldP spid="9" grpId="5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Dicks work?</a:t>
            </a:r>
          </a:p>
          <a:p>
            <a:r>
              <a:rPr lang="en-US" dirty="0" err="1" smtClean="0"/>
              <a:t>Zenity</a:t>
            </a:r>
            <a:r>
              <a:rPr lang="en-US" dirty="0" smtClean="0"/>
              <a:t> </a:t>
            </a:r>
            <a:r>
              <a:rPr lang="en-US" dirty="0" err="1" smtClean="0"/>
              <a:t>dependancy</a:t>
            </a:r>
            <a:endParaRPr lang="en-US" dirty="0" smtClean="0"/>
          </a:p>
          <a:p>
            <a:r>
              <a:rPr lang="en-US" dirty="0" smtClean="0"/>
              <a:t>Pushes text </a:t>
            </a:r>
            <a:r>
              <a:rPr lang="en-US" dirty="0" err="1" smtClean="0"/>
              <a:t>params</a:t>
            </a:r>
            <a:r>
              <a:rPr lang="en-US" dirty="0" smtClean="0"/>
              <a:t> onto the stack</a:t>
            </a:r>
          </a:p>
          <a:p>
            <a:r>
              <a:rPr lang="en-US" dirty="0" smtClean="0"/>
              <a:t>Stores </a:t>
            </a:r>
            <a:r>
              <a:rPr lang="en-US" dirty="0" err="1" smtClean="0"/>
              <a:t>mem</a:t>
            </a:r>
            <a:r>
              <a:rPr lang="en-US" dirty="0" smtClean="0"/>
              <a:t> addresses of </a:t>
            </a:r>
            <a:r>
              <a:rPr lang="en-US" dirty="0" err="1" smtClean="0"/>
              <a:t>params</a:t>
            </a:r>
            <a:r>
              <a:rPr lang="en-US" dirty="0" smtClean="0"/>
              <a:t> in registers</a:t>
            </a:r>
          </a:p>
          <a:p>
            <a:r>
              <a:rPr lang="en-US" dirty="0" smtClean="0"/>
              <a:t>Calls </a:t>
            </a:r>
            <a:r>
              <a:rPr lang="en-US" dirty="0" err="1" smtClean="0"/>
              <a:t>execve</a:t>
            </a:r>
            <a:r>
              <a:rPr lang="en-US" dirty="0" smtClean="0"/>
              <a:t> to start </a:t>
            </a:r>
            <a:r>
              <a:rPr lang="en-US" dirty="0" err="1" smtClean="0"/>
              <a:t>Zenity</a:t>
            </a:r>
            <a:r>
              <a:rPr lang="en-US" dirty="0" smtClean="0"/>
              <a:t> and passes </a:t>
            </a:r>
            <a:r>
              <a:rPr lang="en-US" dirty="0" err="1" smtClean="0"/>
              <a:t>regs</a:t>
            </a:r>
            <a:r>
              <a:rPr lang="en-US" dirty="0" smtClean="0"/>
              <a:t> to </a:t>
            </a:r>
            <a:r>
              <a:rPr lang="en-US" dirty="0" err="1" smtClean="0"/>
              <a:t>Zenity</a:t>
            </a:r>
            <a:r>
              <a:rPr lang="en-US" dirty="0" smtClean="0"/>
              <a:t> with </a:t>
            </a:r>
            <a:r>
              <a:rPr lang="en-US" dirty="0" err="1" smtClean="0"/>
              <a:t>params</a:t>
            </a:r>
            <a:r>
              <a:rPr lang="en-US" dirty="0" smtClean="0"/>
              <a:t> for pop-up text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51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found in /</a:t>
            </a:r>
            <a:r>
              <a:rPr lang="en-US" dirty="0" err="1" smtClean="0"/>
              <a:t>usr</a:t>
            </a:r>
            <a:r>
              <a:rPr lang="en-US" dirty="0" smtClean="0"/>
              <a:t>/include/</a:t>
            </a:r>
            <a:r>
              <a:rPr lang="en-US" dirty="0" err="1" smtClean="0"/>
              <a:t>asm</a:t>
            </a:r>
            <a:r>
              <a:rPr lang="en-US" dirty="0" smtClean="0"/>
              <a:t>/</a:t>
            </a:r>
            <a:r>
              <a:rPr lang="en-US" dirty="0" err="1" smtClean="0"/>
              <a:t>unistd.h</a:t>
            </a:r>
            <a:endParaRPr lang="en-US" dirty="0" smtClean="0"/>
          </a:p>
          <a:p>
            <a:r>
              <a:rPr lang="en-US" dirty="0" smtClean="0"/>
              <a:t>Look up the needed input and return values in man </a:t>
            </a:r>
            <a:r>
              <a:rPr lang="en-US" dirty="0" smtClean="0"/>
              <a:t>2 </a:t>
            </a:r>
            <a:r>
              <a:rPr lang="en-US" dirty="0" smtClean="0"/>
              <a:t>&lt;</a:t>
            </a:r>
            <a:r>
              <a:rPr lang="en-US" dirty="0" err="1" smtClean="0"/>
              <a:t>syscall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Can use </a:t>
            </a:r>
            <a:r>
              <a:rPr lang="en-US" dirty="0" err="1" smtClean="0"/>
              <a:t>strace</a:t>
            </a:r>
            <a:r>
              <a:rPr lang="en-US" dirty="0" smtClean="0"/>
              <a:t> to see background </a:t>
            </a:r>
            <a:r>
              <a:rPr lang="en-US" dirty="0" err="1" smtClean="0"/>
              <a:t>syscalls</a:t>
            </a:r>
            <a:r>
              <a:rPr lang="en-US" dirty="0" smtClean="0"/>
              <a:t> when running a program</a:t>
            </a:r>
          </a:p>
          <a:p>
            <a:r>
              <a:rPr lang="en-US" dirty="0" err="1" smtClean="0"/>
              <a:t>Strace</a:t>
            </a:r>
            <a:r>
              <a:rPr lang="en-US" dirty="0" smtClean="0"/>
              <a:t> –p &lt;PID&gt; will attach </a:t>
            </a:r>
            <a:r>
              <a:rPr lang="en-US" dirty="0" err="1" smtClean="0"/>
              <a:t>strace</a:t>
            </a:r>
            <a:r>
              <a:rPr lang="en-US" dirty="0" smtClean="0"/>
              <a:t> to a running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Use man 3 &lt;c lib </a:t>
            </a:r>
            <a:r>
              <a:rPr lang="en-US" dirty="0" err="1" smtClean="0"/>
              <a:t>func</a:t>
            </a:r>
            <a:r>
              <a:rPr lang="en-US" dirty="0" smtClean="0"/>
              <a:t>&gt; to see C function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63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can embed assembly within C programs</a:t>
            </a:r>
          </a:p>
          <a:p>
            <a:r>
              <a:rPr lang="en-US" dirty="0" err="1" smtClean="0"/>
              <a:t>Asm</a:t>
            </a:r>
            <a:r>
              <a:rPr lang="en-US" dirty="0" smtClean="0"/>
              <a:t> ( “code goes here”);</a:t>
            </a:r>
          </a:p>
          <a:p>
            <a:r>
              <a:rPr lang="en-US" dirty="0" smtClean="0"/>
              <a:t>Must enclose the code in quotes</a:t>
            </a:r>
          </a:p>
          <a:p>
            <a:r>
              <a:rPr lang="en-US" dirty="0" smtClean="0"/>
              <a:t>Can use the “volatile” keyword to tell compiler not to optimize it</a:t>
            </a:r>
          </a:p>
          <a:p>
            <a:r>
              <a:rPr lang="en-US" dirty="0" smtClean="0"/>
              <a:t>Must use \n newline char if embedding more than one command</a:t>
            </a:r>
          </a:p>
          <a:p>
            <a:r>
              <a:rPr lang="en-US" dirty="0" smtClean="0"/>
              <a:t>If coding ANSI C, use __</a:t>
            </a:r>
            <a:r>
              <a:rPr lang="en-US" dirty="0" err="1" smtClean="0"/>
              <a:t>asm</a:t>
            </a:r>
            <a:r>
              <a:rPr lang="en-US" dirty="0" smtClean="0"/>
              <a:t>__ instead</a:t>
            </a:r>
          </a:p>
          <a:p>
            <a:r>
              <a:rPr lang="en-US" dirty="0" err="1" smtClean="0"/>
              <a:t>Asm</a:t>
            </a:r>
            <a:r>
              <a:rPr lang="en-US" dirty="0" smtClean="0"/>
              <a:t> ( “</a:t>
            </a:r>
            <a:r>
              <a:rPr lang="en-US" dirty="0" err="1" smtClean="0"/>
              <a:t>movl</a:t>
            </a:r>
            <a:r>
              <a:rPr lang="en-US" dirty="0" smtClean="0"/>
              <a:t> $1, %</a:t>
            </a:r>
            <a:r>
              <a:rPr lang="en-US" dirty="0" err="1" smtClean="0"/>
              <a:t>eax</a:t>
            </a:r>
            <a:r>
              <a:rPr lang="en-US" dirty="0" smtClean="0"/>
              <a:t>\n\t”</a:t>
            </a:r>
          </a:p>
          <a:p>
            <a:pPr marL="1371600" lvl="3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movl</a:t>
            </a:r>
            <a:r>
              <a:rPr lang="en-US" dirty="0" smtClean="0"/>
              <a:t> $0, %</a:t>
            </a:r>
            <a:r>
              <a:rPr lang="en-US" dirty="0" err="1" smtClean="0"/>
              <a:t>ebx</a:t>
            </a:r>
            <a:r>
              <a:rPr lang="en-US" dirty="0" smtClean="0"/>
              <a:t>\n\t”</a:t>
            </a:r>
          </a:p>
          <a:p>
            <a:pPr marL="1371600" lvl="3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int</a:t>
            </a:r>
            <a:r>
              <a:rPr lang="en-US" dirty="0" smtClean="0"/>
              <a:t> $0x80”);</a:t>
            </a:r>
          </a:p>
          <a:p>
            <a:pPr marL="1371600" lvl="3" indent="0">
              <a:buNone/>
            </a:pPr>
            <a:endParaRPr lang="en-US" dirty="0"/>
          </a:p>
          <a:p>
            <a:pPr marL="1371600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2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using </a:t>
            </a:r>
            <a:r>
              <a:rPr lang="en-US" dirty="0" err="1" smtClean="0"/>
              <a:t>asm</a:t>
            </a:r>
            <a:r>
              <a:rPr lang="en-US" dirty="0" smtClean="0"/>
              <a:t> libraries in C code, add the </a:t>
            </a:r>
            <a:r>
              <a:rPr lang="en-US" dirty="0" err="1" smtClean="0"/>
              <a:t>asm</a:t>
            </a:r>
            <a:r>
              <a:rPr lang="en-US" dirty="0" smtClean="0"/>
              <a:t> files onto compile statement</a:t>
            </a:r>
          </a:p>
          <a:p>
            <a:r>
              <a:rPr lang="en-US" dirty="0" err="1" smtClean="0"/>
              <a:t>Gcc</a:t>
            </a:r>
            <a:r>
              <a:rPr lang="en-US" dirty="0" smtClean="0"/>
              <a:t> –o </a:t>
            </a:r>
            <a:r>
              <a:rPr lang="en-US" dirty="0" err="1" smtClean="0"/>
              <a:t>testprog</a:t>
            </a:r>
            <a:r>
              <a:rPr lang="en-US" dirty="0" smtClean="0"/>
              <a:t> </a:t>
            </a:r>
            <a:r>
              <a:rPr lang="en-US" dirty="0" err="1" smtClean="0"/>
              <a:t>testprog.c</a:t>
            </a:r>
            <a:r>
              <a:rPr lang="en-US" dirty="0" smtClean="0"/>
              <a:t> func1.s func2.s</a:t>
            </a:r>
          </a:p>
          <a:p>
            <a:r>
              <a:rPr lang="en-US" dirty="0" smtClean="0"/>
              <a:t>Can also assemble code into object file then add the object file to </a:t>
            </a:r>
            <a:r>
              <a:rPr lang="en-US" dirty="0" err="1" smtClean="0"/>
              <a:t>gcc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34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Can create a static library using the </a:t>
            </a:r>
            <a:r>
              <a:rPr lang="en-US" dirty="0" err="1" smtClean="0"/>
              <a:t>Ar</a:t>
            </a:r>
            <a:r>
              <a:rPr lang="en-US" dirty="0" smtClean="0"/>
              <a:t> command to add object files into an archive</a:t>
            </a:r>
          </a:p>
          <a:p>
            <a:r>
              <a:rPr lang="en-US" dirty="0" smtClean="0"/>
              <a:t>Static library name syntax </a:t>
            </a:r>
            <a:r>
              <a:rPr lang="en-US" dirty="0" err="1" smtClean="0"/>
              <a:t>Libx.a</a:t>
            </a:r>
            <a:endParaRPr lang="en-US" dirty="0" smtClean="0"/>
          </a:p>
          <a:p>
            <a:r>
              <a:rPr lang="en-US" dirty="0" err="1" smtClean="0"/>
              <a:t>Ar</a:t>
            </a:r>
            <a:r>
              <a:rPr lang="en-US" dirty="0" smtClean="0"/>
              <a:t> r </a:t>
            </a:r>
            <a:r>
              <a:rPr lang="en-US" dirty="0" err="1" smtClean="0"/>
              <a:t>libmyfunc.a</a:t>
            </a:r>
            <a:r>
              <a:rPr lang="en-US" dirty="0" smtClean="0"/>
              <a:t> func1.o func2.o func3.o</a:t>
            </a:r>
          </a:p>
          <a:p>
            <a:r>
              <a:rPr lang="en-US" dirty="0" smtClean="0"/>
              <a:t>Can see what is contained in a library using nm command</a:t>
            </a:r>
          </a:p>
          <a:p>
            <a:r>
              <a:rPr lang="en-US" dirty="0" smtClean="0"/>
              <a:t>Nm –s </a:t>
            </a:r>
            <a:r>
              <a:rPr lang="en-US" dirty="0" err="1" smtClean="0"/>
              <a:t>libmyfunc.a</a:t>
            </a:r>
            <a:endParaRPr lang="en-US" dirty="0" smtClean="0"/>
          </a:p>
          <a:p>
            <a:r>
              <a:rPr lang="en-US" dirty="0" smtClean="0"/>
              <a:t>Compile by including the </a:t>
            </a:r>
            <a:r>
              <a:rPr lang="en-US" dirty="0" err="1" smtClean="0"/>
              <a:t>libx.a</a:t>
            </a:r>
            <a:r>
              <a:rPr lang="en-US" dirty="0" smtClean="0"/>
              <a:t> file on </a:t>
            </a:r>
            <a:r>
              <a:rPr lang="en-US" dirty="0" err="1" smtClean="0"/>
              <a:t>gcc</a:t>
            </a:r>
            <a:r>
              <a:rPr lang="en-US" dirty="0" smtClean="0"/>
              <a:t> command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58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shared libraries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library name syntax libx.so.&lt;version&gt;</a:t>
            </a:r>
          </a:p>
          <a:p>
            <a:r>
              <a:rPr lang="en-US" dirty="0" smtClean="0"/>
              <a:t>Create shared library with –shared option on </a:t>
            </a:r>
            <a:r>
              <a:rPr lang="en-US" dirty="0" err="1" smtClean="0"/>
              <a:t>gcc</a:t>
            </a:r>
            <a:endParaRPr lang="en-US" dirty="0" smtClean="0"/>
          </a:p>
          <a:p>
            <a:r>
              <a:rPr lang="en-US" dirty="0" err="1" smtClean="0"/>
              <a:t>Gcc</a:t>
            </a:r>
            <a:r>
              <a:rPr lang="en-US" dirty="0" smtClean="0"/>
              <a:t> –shared –o libmyfunc.so.1 func1.o func2.o func3.o</a:t>
            </a:r>
          </a:p>
          <a:p>
            <a:r>
              <a:rPr lang="en-US" dirty="0" smtClean="0"/>
              <a:t>To compile using shared library, in same </a:t>
            </a:r>
            <a:r>
              <a:rPr lang="en-US" dirty="0" err="1" smtClean="0"/>
              <a:t>dir</a:t>
            </a:r>
            <a:r>
              <a:rPr lang="en-US" dirty="0" smtClean="0"/>
              <a:t> as program file use –L. option</a:t>
            </a:r>
          </a:p>
          <a:p>
            <a:r>
              <a:rPr lang="en-US" dirty="0" err="1" smtClean="0"/>
              <a:t>Gcc</a:t>
            </a:r>
            <a:r>
              <a:rPr lang="en-US" dirty="0" smtClean="0"/>
              <a:t> –o </a:t>
            </a:r>
            <a:r>
              <a:rPr lang="en-US" dirty="0" err="1" smtClean="0"/>
              <a:t>testfunc</a:t>
            </a:r>
            <a:r>
              <a:rPr lang="en-US" dirty="0" smtClean="0"/>
              <a:t> –L. –</a:t>
            </a:r>
            <a:r>
              <a:rPr lang="en-US" dirty="0" err="1" smtClean="0"/>
              <a:t>lmyfunc</a:t>
            </a:r>
            <a:r>
              <a:rPr lang="en-US" dirty="0" smtClean="0"/>
              <a:t> </a:t>
            </a:r>
            <a:r>
              <a:rPr lang="en-US" dirty="0" err="1" smtClean="0"/>
              <a:t>testfunc.c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01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dynamic loader must know where to find any libraries needed for program function</a:t>
            </a:r>
          </a:p>
          <a:p>
            <a:r>
              <a:rPr lang="en-US" dirty="0" smtClean="0"/>
              <a:t>Change LD_LIBRARY_PATH environment variable</a:t>
            </a:r>
          </a:p>
          <a:p>
            <a:r>
              <a:rPr lang="en-US" dirty="0" smtClean="0"/>
              <a:t>Export LD_LIBRARY_PATH= “$LD_LIBRARY_PATH:.”</a:t>
            </a:r>
          </a:p>
          <a:p>
            <a:r>
              <a:rPr lang="en-US" dirty="0" smtClean="0"/>
              <a:t>Or change the /</a:t>
            </a:r>
            <a:r>
              <a:rPr lang="en-US" dirty="0" err="1" smtClean="0"/>
              <a:t>etc</a:t>
            </a:r>
            <a:r>
              <a:rPr lang="en-US" dirty="0" smtClean="0"/>
              <a:t>/</a:t>
            </a:r>
            <a:r>
              <a:rPr lang="en-US" dirty="0" err="1" smtClean="0"/>
              <a:t>ld.so.conf</a:t>
            </a:r>
            <a:r>
              <a:rPr lang="en-US" dirty="0" smtClean="0"/>
              <a:t> file</a:t>
            </a:r>
          </a:p>
          <a:p>
            <a:r>
              <a:rPr lang="en-US" dirty="0" smtClean="0"/>
              <a:t>After adding path to </a:t>
            </a:r>
            <a:r>
              <a:rPr lang="en-US" dirty="0" err="1" smtClean="0"/>
              <a:t>ld.so.conf</a:t>
            </a:r>
            <a:r>
              <a:rPr lang="en-US" dirty="0" smtClean="0"/>
              <a:t>, must run </a:t>
            </a:r>
            <a:r>
              <a:rPr lang="en-US" dirty="0" err="1" smtClean="0"/>
              <a:t>ldconfig</a:t>
            </a:r>
            <a:r>
              <a:rPr lang="en-US" dirty="0" smtClean="0"/>
              <a:t> as root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41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Coded Decimal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Represents a decimal number by coding each digit in binary</a:t>
            </a:r>
          </a:p>
          <a:p>
            <a:r>
              <a:rPr lang="en-US" dirty="0" smtClean="0"/>
              <a:t>Unpacked BCD is one byte per digit</a:t>
            </a:r>
          </a:p>
          <a:p>
            <a:r>
              <a:rPr lang="en-US" dirty="0" smtClean="0"/>
              <a:t>00000011	00000100	00001001</a:t>
            </a:r>
          </a:p>
          <a:p>
            <a:r>
              <a:rPr lang="en-US" dirty="0" smtClean="0"/>
              <a:t>3				4				9</a:t>
            </a:r>
          </a:p>
          <a:p>
            <a:r>
              <a:rPr lang="en-US" dirty="0" smtClean="0"/>
              <a:t>Packed BCD is one byte per two digits</a:t>
            </a:r>
          </a:p>
          <a:p>
            <a:r>
              <a:rPr lang="en-US" dirty="0" smtClean="0"/>
              <a:t>00100100	10010001</a:t>
            </a:r>
          </a:p>
          <a:p>
            <a:r>
              <a:rPr lang="en-US" dirty="0" smtClean="0"/>
              <a:t>2		4		9		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51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</a:t>
            </a:r>
            <a:r>
              <a:rPr lang="en-US" dirty="0" err="1" smtClean="0"/>
              <a:t>Maths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Floating point ops use special registers ST(0) thru ST(7)… 80 bit registers for data</a:t>
            </a:r>
          </a:p>
          <a:p>
            <a:r>
              <a:rPr lang="en-US" dirty="0" smtClean="0"/>
              <a:t>1 - 16 bit control register</a:t>
            </a:r>
          </a:p>
          <a:p>
            <a:r>
              <a:rPr lang="en-US" dirty="0" smtClean="0"/>
              <a:t>1 - 16 bit status register</a:t>
            </a:r>
          </a:p>
          <a:p>
            <a:r>
              <a:rPr lang="en-US" dirty="0" smtClean="0"/>
              <a:t>1 - 16 bit tag register to describe contents of data </a:t>
            </a:r>
            <a:r>
              <a:rPr lang="en-US" dirty="0" err="1" smtClean="0"/>
              <a:t>regs</a:t>
            </a:r>
            <a:endParaRPr lang="en-US" dirty="0" smtClean="0"/>
          </a:p>
          <a:p>
            <a:r>
              <a:rPr lang="en-US" dirty="0" smtClean="0"/>
              <a:t>1 - 48 bit FIP register for next floating point op</a:t>
            </a:r>
          </a:p>
          <a:p>
            <a:r>
              <a:rPr lang="en-US" dirty="0" smtClean="0"/>
              <a:t>1 - 48 bit FDP FPU data pointer</a:t>
            </a:r>
          </a:p>
          <a:p>
            <a:r>
              <a:rPr lang="en-US" dirty="0" smtClean="0"/>
              <a:t>1 - 11 bit </a:t>
            </a:r>
            <a:r>
              <a:rPr lang="en-US" dirty="0" err="1" smtClean="0"/>
              <a:t>Opcode</a:t>
            </a:r>
            <a:r>
              <a:rPr lang="en-US" dirty="0" smtClean="0"/>
              <a:t> register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45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</a:t>
            </a:r>
            <a:r>
              <a:rPr lang="en-US" dirty="0" err="1" smtClean="0"/>
              <a:t>Reg</a:t>
            </a:r>
            <a:r>
              <a:rPr lang="en-US" dirty="0" smtClean="0"/>
              <a:t> 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floating point registers act as a stack. ST(0) is top of stack.</a:t>
            </a:r>
          </a:p>
          <a:p>
            <a:r>
              <a:rPr lang="en-US" dirty="0" err="1" smtClean="0"/>
              <a:t>Fld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 – loads 80 bit </a:t>
            </a:r>
            <a:r>
              <a:rPr lang="en-US" dirty="0" err="1" smtClean="0"/>
              <a:t>src</a:t>
            </a:r>
            <a:r>
              <a:rPr lang="en-US" dirty="0" smtClean="0"/>
              <a:t> onto FP stack</a:t>
            </a:r>
          </a:p>
          <a:p>
            <a:r>
              <a:rPr lang="en-US" dirty="0" err="1" smtClean="0"/>
              <a:t>Fst</a:t>
            </a:r>
            <a:r>
              <a:rPr lang="en-US" dirty="0" smtClean="0"/>
              <a:t> </a:t>
            </a:r>
            <a:r>
              <a:rPr lang="en-US" dirty="0" err="1" smtClean="0"/>
              <a:t>dst</a:t>
            </a:r>
            <a:r>
              <a:rPr lang="en-US" dirty="0" smtClean="0"/>
              <a:t> – moves top of FP stack into </a:t>
            </a:r>
            <a:r>
              <a:rPr lang="en-US" dirty="0" err="1" smtClean="0"/>
              <a:t>dst</a:t>
            </a:r>
            <a:endParaRPr lang="en-US" dirty="0" smtClean="0"/>
          </a:p>
          <a:p>
            <a:r>
              <a:rPr lang="en-US" dirty="0" smtClean="0"/>
              <a:t>Info all will show all FP and SSE registers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16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</a:t>
            </a:r>
            <a:r>
              <a:rPr lang="en-US" dirty="0" err="1" smtClean="0"/>
              <a:t>Maths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((55.24 / 31) + (83.11 * 2.4)) / ((14.35 * 9) – (251.5 / 77.62)) = OMGLOLWUT?!?!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3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Instruction Multiple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– MMX, SSE, 3DNow!</a:t>
            </a:r>
          </a:p>
          <a:p>
            <a:r>
              <a:rPr lang="en-US" dirty="0" smtClean="0"/>
              <a:t>MMX aliases the 8 FPU data </a:t>
            </a:r>
            <a:r>
              <a:rPr lang="en-US" dirty="0" err="1" smtClean="0"/>
              <a:t>regs</a:t>
            </a:r>
            <a:r>
              <a:rPr lang="en-US" dirty="0" smtClean="0"/>
              <a:t> as MM0-7 for 64 bit packed integers</a:t>
            </a:r>
          </a:p>
          <a:p>
            <a:r>
              <a:rPr lang="en-US" dirty="0" smtClean="0"/>
              <a:t>SSE includes 8 new 128 bit </a:t>
            </a:r>
            <a:r>
              <a:rPr lang="en-US" dirty="0" err="1" smtClean="0"/>
              <a:t>regs</a:t>
            </a:r>
            <a:r>
              <a:rPr lang="en-US" dirty="0" smtClean="0"/>
              <a:t> XMM0-7 for 128 bit packed integers and floating point data</a:t>
            </a:r>
          </a:p>
          <a:p>
            <a:r>
              <a:rPr lang="en-US" dirty="0" smtClean="0"/>
              <a:t>Useful for processing large amounts of data with one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MMX </a:t>
            </a:r>
            <a:r>
              <a:rPr lang="en-US" dirty="0" err="1" smtClean="0"/>
              <a:t>regs</a:t>
            </a:r>
            <a:r>
              <a:rPr lang="en-US" dirty="0" smtClean="0"/>
              <a:t> can store 8x8 bit byte </a:t>
            </a:r>
            <a:r>
              <a:rPr lang="en-US" dirty="0" err="1" smtClean="0"/>
              <a:t>ints</a:t>
            </a:r>
            <a:r>
              <a:rPr lang="en-US" dirty="0" smtClean="0"/>
              <a:t>, 4x16 bit word </a:t>
            </a:r>
            <a:r>
              <a:rPr lang="en-US" dirty="0" err="1" smtClean="0"/>
              <a:t>ints</a:t>
            </a:r>
            <a:r>
              <a:rPr lang="en-US" dirty="0" smtClean="0"/>
              <a:t>, or 2x32 bit double word </a:t>
            </a:r>
            <a:r>
              <a:rPr lang="en-US" dirty="0" err="1" smtClean="0"/>
              <a:t>ints</a:t>
            </a:r>
            <a:endParaRPr lang="en-US" dirty="0" smtClean="0"/>
          </a:p>
          <a:p>
            <a:r>
              <a:rPr lang="en-US" dirty="0" err="1" smtClean="0"/>
              <a:t>Movq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r>
              <a:rPr lang="en-US" dirty="0" smtClean="0"/>
              <a:t> – where </a:t>
            </a:r>
            <a:r>
              <a:rPr lang="en-US" dirty="0" err="1" smtClean="0"/>
              <a:t>dst</a:t>
            </a:r>
            <a:r>
              <a:rPr lang="en-US" dirty="0" smtClean="0"/>
              <a:t> is %mm0-7</a:t>
            </a:r>
          </a:p>
          <a:p>
            <a:r>
              <a:rPr lang="en-US" dirty="0" smtClean="0"/>
              <a:t>SSE </a:t>
            </a:r>
            <a:r>
              <a:rPr lang="en-US" dirty="0" err="1" smtClean="0"/>
              <a:t>regs</a:t>
            </a:r>
            <a:r>
              <a:rPr lang="en-US" dirty="0" smtClean="0"/>
              <a:t> can store 16x8 bit byte packed </a:t>
            </a:r>
            <a:r>
              <a:rPr lang="en-US" dirty="0" err="1" smtClean="0"/>
              <a:t>ints</a:t>
            </a:r>
            <a:r>
              <a:rPr lang="en-US" dirty="0" smtClean="0"/>
              <a:t>, 8x16 bit word packed </a:t>
            </a:r>
            <a:r>
              <a:rPr lang="en-US" dirty="0" err="1" smtClean="0"/>
              <a:t>ints</a:t>
            </a:r>
            <a:r>
              <a:rPr lang="en-US" dirty="0" smtClean="0"/>
              <a:t>, 4x32 bit double word packed </a:t>
            </a:r>
            <a:r>
              <a:rPr lang="en-US" dirty="0" err="1" smtClean="0"/>
              <a:t>ints</a:t>
            </a:r>
            <a:r>
              <a:rPr lang="en-US" dirty="0" smtClean="0"/>
              <a:t>, or 2x64 bit quad word </a:t>
            </a:r>
            <a:r>
              <a:rPr lang="en-US" dirty="0" err="1" smtClean="0"/>
              <a:t>ints</a:t>
            </a:r>
            <a:endParaRPr lang="en-US" dirty="0" smtClean="0"/>
          </a:p>
          <a:p>
            <a:r>
              <a:rPr lang="en-US" dirty="0" err="1" smtClean="0"/>
              <a:t>Movdqu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r>
              <a:rPr lang="en-US" dirty="0" smtClean="0"/>
              <a:t> – moves unaligned data into %xmm0-7</a:t>
            </a:r>
          </a:p>
          <a:p>
            <a:r>
              <a:rPr lang="en-US" dirty="0" err="1" smtClean="0"/>
              <a:t>Movdqa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r>
              <a:rPr lang="en-US" dirty="0" smtClean="0"/>
              <a:t> – moves aligned data. Using this with unaligned data will throw an error.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2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was supposed to be a meaningful slide but then I got bored with SIMD. </a:t>
            </a:r>
          </a:p>
          <a:p>
            <a:r>
              <a:rPr lang="en-US" dirty="0" smtClean="0"/>
              <a:t>Research it yourself if you need to code it in natively.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8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29215</TotalTime>
  <Words>1193</Words>
  <Application>Microsoft Office PowerPoint</Application>
  <PresentationFormat>On-screen Show (4:3)</PresentationFormat>
  <Paragraphs>176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Beginning Assembly, Part 2 The Assembling!</vt:lpstr>
      <vt:lpstr>Dicks</vt:lpstr>
      <vt:lpstr>Binary Coded Decimal</vt:lpstr>
      <vt:lpstr>Floating Point Maths</vt:lpstr>
      <vt:lpstr>Floating Point Reg Ops</vt:lpstr>
      <vt:lpstr>Floating Point Maths</vt:lpstr>
      <vt:lpstr>Single Instruction Multiple Data</vt:lpstr>
      <vt:lpstr>SIMD Continued</vt:lpstr>
      <vt:lpstr>SIMD Continued</vt:lpstr>
      <vt:lpstr>C structures in ASM</vt:lpstr>
      <vt:lpstr>Using C Libraries in Asm</vt:lpstr>
      <vt:lpstr>Compiling Asm with GCC</vt:lpstr>
      <vt:lpstr>Unconditional Branching</vt:lpstr>
      <vt:lpstr>Unconditional Branching Cont’d</vt:lpstr>
      <vt:lpstr>Conditional JMPs</vt:lpstr>
      <vt:lpstr>Function Calls</vt:lpstr>
      <vt:lpstr>Function Prologue and Epilogue</vt:lpstr>
      <vt:lpstr>Enter and Leave</vt:lpstr>
      <vt:lpstr>PowerPoint Presentation</vt:lpstr>
      <vt:lpstr>System Calls</vt:lpstr>
      <vt:lpstr>Inline Assembly</vt:lpstr>
      <vt:lpstr>Calling Libraries</vt:lpstr>
      <vt:lpstr>Making Libraries</vt:lpstr>
      <vt:lpstr>Making shared libraries </vt:lpstr>
      <vt:lpstr>Using shared libraries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2012-06-17T17:03:25Z</dcterms:created>
  <dcterms:modified xsi:type="dcterms:W3CDTF">2012-08-18T23:46:27Z</dcterms:modified>
</cp:coreProperties>
</file>