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</p:sldMasterIdLst>
  <p:notesMasterIdLst>
    <p:notesMasterId r:id="rId56"/>
  </p:notesMasterIdLst>
  <p:sldIdLst>
    <p:sldId id="256" r:id="rId2"/>
    <p:sldId id="257" r:id="rId3"/>
    <p:sldId id="258" r:id="rId4"/>
    <p:sldId id="282" r:id="rId5"/>
    <p:sldId id="259" r:id="rId6"/>
    <p:sldId id="302" r:id="rId7"/>
    <p:sldId id="266" r:id="rId8"/>
    <p:sldId id="295" r:id="rId9"/>
    <p:sldId id="262" r:id="rId10"/>
    <p:sldId id="263" r:id="rId11"/>
    <p:sldId id="264" r:id="rId12"/>
    <p:sldId id="286" r:id="rId13"/>
    <p:sldId id="287" r:id="rId14"/>
    <p:sldId id="288" r:id="rId15"/>
    <p:sldId id="290" r:id="rId16"/>
    <p:sldId id="267" r:id="rId17"/>
    <p:sldId id="283" r:id="rId18"/>
    <p:sldId id="284" r:id="rId19"/>
    <p:sldId id="285" r:id="rId20"/>
    <p:sldId id="268" r:id="rId21"/>
    <p:sldId id="270" r:id="rId22"/>
    <p:sldId id="289" r:id="rId23"/>
    <p:sldId id="292" r:id="rId24"/>
    <p:sldId id="294" r:id="rId25"/>
    <p:sldId id="291" r:id="rId26"/>
    <p:sldId id="293" r:id="rId27"/>
    <p:sldId id="296" r:id="rId28"/>
    <p:sldId id="297" r:id="rId29"/>
    <p:sldId id="298" r:id="rId30"/>
    <p:sldId id="300" r:id="rId31"/>
    <p:sldId id="301" r:id="rId32"/>
    <p:sldId id="269" r:id="rId33"/>
    <p:sldId id="265" r:id="rId34"/>
    <p:sldId id="271" r:id="rId35"/>
    <p:sldId id="272" r:id="rId36"/>
    <p:sldId id="273" r:id="rId37"/>
    <p:sldId id="274" r:id="rId38"/>
    <p:sldId id="276" r:id="rId39"/>
    <p:sldId id="303" r:id="rId40"/>
    <p:sldId id="277" r:id="rId41"/>
    <p:sldId id="304" r:id="rId42"/>
    <p:sldId id="278" r:id="rId43"/>
    <p:sldId id="279" r:id="rId44"/>
    <p:sldId id="305" r:id="rId45"/>
    <p:sldId id="307" r:id="rId46"/>
    <p:sldId id="312" r:id="rId47"/>
    <p:sldId id="306" r:id="rId48"/>
    <p:sldId id="308" r:id="rId49"/>
    <p:sldId id="309" r:id="rId50"/>
    <p:sldId id="310" r:id="rId51"/>
    <p:sldId id="311" r:id="rId52"/>
    <p:sldId id="280" r:id="rId53"/>
    <p:sldId id="281" r:id="rId54"/>
    <p:sldId id="299" r:id="rId55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3B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357" autoAdjust="0"/>
  </p:normalViewPr>
  <p:slideViewPr>
    <p:cSldViewPr>
      <p:cViewPr varScale="1">
        <p:scale>
          <a:sx n="89" d="100"/>
          <a:sy n="89" d="100"/>
        </p:scale>
        <p:origin x="-227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906562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 smtClean="0"/>
              <a:t>- Balloon manufacturers, why the balloon are special, what they are made of, math behind ascent rate</a:t>
            </a:r>
          </a:p>
          <a:p>
            <a:pPr lvl="0" rtl="0">
              <a:buNone/>
            </a:pPr>
            <a:r>
              <a:rPr lang="en" dirty="0" smtClean="0"/>
              <a:t>- How to pick a balloon (target payload mass)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233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186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 smtClean="0"/>
              <a:t>- Wind (Why? Winds can knock the payload around an undo connections, break things, rip the payload apart)</a:t>
            </a:r>
          </a:p>
          <a:p>
            <a:endParaRPr lang="en" dirty="0" smtClean="0"/>
          </a:p>
          <a:p>
            <a:pPr lvl="0" rtl="0">
              <a:buNone/>
            </a:pPr>
            <a:r>
              <a:rPr lang="en" dirty="0" smtClean="0"/>
              <a:t>- Temperature (Why? Cold temperatures can kill hardware)</a:t>
            </a:r>
          </a:p>
          <a:p>
            <a:endParaRPr lang="en" dirty="0" smtClean="0"/>
          </a:p>
          <a:p>
            <a:pPr lvl="0" rtl="0">
              <a:buNone/>
            </a:pPr>
            <a:r>
              <a:rPr lang="en" dirty="0" smtClean="0"/>
              <a:t>- Vacuum (Why? Lack of air could cause parts that rely on convection to cool to overheat, go over convection,conduction,radiation)</a:t>
            </a:r>
          </a:p>
          <a:p>
            <a:endParaRPr lang="en" dirty="0" smtClean="0"/>
          </a:p>
          <a:p>
            <a:pPr lvl="0" rtl="0">
              <a:buNone/>
            </a:pPr>
            <a:r>
              <a:rPr lang="en" dirty="0" smtClean="0"/>
              <a:t>- EMC (Why? Your radios could crosstalk, step on each other, couple and damage)</a:t>
            </a:r>
          </a:p>
          <a:p>
            <a:endParaRPr lang="en" dirty="0" smtClean="0"/>
          </a:p>
          <a:p>
            <a:pPr>
              <a:buNone/>
            </a:pPr>
            <a:r>
              <a:rPr lang="en" dirty="0" smtClean="0"/>
              <a:t>- Parachute descent rate (Why? You want to get an accurate descent rate to better predictions)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FontTx/>
              <a:buChar char="-"/>
            </a:pPr>
            <a:r>
              <a:rPr lang="en" dirty="0" smtClean="0"/>
              <a:t>HAB1200 Balloon</a:t>
            </a:r>
          </a:p>
          <a:p>
            <a:pPr>
              <a:buFontTx/>
              <a:buChar char="-"/>
            </a:pPr>
            <a:r>
              <a:rPr lang="en" dirty="0" smtClean="0"/>
              <a:t>48” Spherachute</a:t>
            </a:r>
          </a:p>
          <a:p>
            <a:pPr>
              <a:buFontTx/>
              <a:buChar char="-"/>
            </a:pPr>
            <a:r>
              <a:rPr lang="en" dirty="0" smtClean="0"/>
              <a:t>Payload</a:t>
            </a:r>
          </a:p>
          <a:p>
            <a:pPr lvl="1">
              <a:buFontTx/>
              <a:buChar char="-"/>
            </a:pPr>
            <a:r>
              <a:rPr lang="en" dirty="0" smtClean="0"/>
              <a:t>Primary Radio:  MicroTrak RTG High Altitude (with mods)</a:t>
            </a:r>
          </a:p>
          <a:p>
            <a:pPr lvl="1">
              <a:buFontTx/>
              <a:buChar char="-"/>
            </a:pPr>
            <a:r>
              <a:rPr lang="en" dirty="0" smtClean="0"/>
              <a:t>Secondary Radio: NSL Tracker (cellphone based)</a:t>
            </a:r>
          </a:p>
          <a:p>
            <a:pPr lvl="1">
              <a:buFontTx/>
              <a:buChar char="-"/>
            </a:pPr>
            <a:r>
              <a:rPr lang="en-US" dirty="0" smtClean="0"/>
              <a:t>Tertiary Radio:  </a:t>
            </a:r>
            <a:r>
              <a:rPr lang="en-US" dirty="0" err="1" smtClean="0"/>
              <a:t>Arclight’s</a:t>
            </a:r>
            <a:r>
              <a:rPr lang="en-US" dirty="0" smtClean="0"/>
              <a:t> RDF beacon </a:t>
            </a:r>
          </a:p>
          <a:p>
            <a:pPr lvl="1">
              <a:buFontTx/>
              <a:buChar char="-"/>
            </a:pPr>
            <a:r>
              <a:rPr lang="en-US" dirty="0" smtClean="0"/>
              <a:t>Science Payload: Measure temp, </a:t>
            </a:r>
            <a:r>
              <a:rPr lang="en-US" dirty="0" err="1" smtClean="0"/>
              <a:t>acc</a:t>
            </a:r>
            <a:r>
              <a:rPr lang="en-US" dirty="0" smtClean="0"/>
              <a:t>, gyro, mag, pressure</a:t>
            </a:r>
          </a:p>
          <a:p>
            <a:pPr lvl="1">
              <a:buFontTx/>
              <a:buChar char="-"/>
            </a:pPr>
            <a:r>
              <a:rPr lang="en-US" dirty="0" smtClean="0"/>
              <a:t>Canon Camera using CHDK</a:t>
            </a:r>
            <a:endParaRPr lang="en" dirty="0" smtClean="0"/>
          </a:p>
          <a:p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BIG</a:t>
            </a:r>
            <a:r>
              <a:rPr lang="en-US" baseline="0" dirty="0" smtClean="0"/>
              <a:t>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5273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BIG</a:t>
            </a:r>
            <a:r>
              <a:rPr lang="en-US" baseline="0" dirty="0" smtClean="0"/>
              <a:t>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5273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 smtClean="0"/>
              <a:t>- What is it (Balloon+light gas+Parachute+Payload with radios)</a:t>
            </a:r>
          </a:p>
          <a:p>
            <a:pPr lvl="0" rtl="0">
              <a:buNone/>
            </a:pPr>
            <a:r>
              <a:rPr lang="en" dirty="0" smtClean="0"/>
              <a:t>- Why? (Camera, Science, Radio Testing, ENV, Rocket Testing, Weather, etc)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 smtClean="0"/>
              <a:t>- What is it (Balloon+light gas+Parachute+Payload with radios)</a:t>
            </a:r>
          </a:p>
          <a:p>
            <a:pPr lvl="0" rtl="0">
              <a:buNone/>
            </a:pPr>
            <a:r>
              <a:rPr lang="en" dirty="0" smtClean="0"/>
              <a:t>- Why? (Camera, Science, Radio Testing, ENV, Rocket Testing, Weather, etc)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 smtClean="0"/>
              <a:t>- Example path</a:t>
            </a:r>
          </a:p>
          <a:p>
            <a:pPr lvl="0" rtl="0">
              <a:buNone/>
            </a:pPr>
            <a:r>
              <a:rPr lang="en" dirty="0" smtClean="0"/>
              <a:t>- Example prediction and why it's important to follow ascent/descent rates</a:t>
            </a:r>
          </a:p>
          <a:p>
            <a:pPr>
              <a:buNone/>
            </a:pPr>
            <a:r>
              <a:rPr lang="en" dirty="0" smtClean="0"/>
              <a:t>- Example landing zone / recovery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dirty="0" smtClean="0"/>
              <a:t>- I will reference them</a:t>
            </a:r>
            <a:r>
              <a:rPr lang="en-US" baseline="0" dirty="0" smtClean="0"/>
              <a:t> throughout the talk then go into detail at the end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Shape 60"/>
          <p:cNvGrpSpPr/>
          <p:nvPr/>
        </p:nvGrpSpPr>
        <p:grpSpPr>
          <a:xfrm>
            <a:off x="-11" y="1334226"/>
            <a:ext cx="7314320" cy="4116299"/>
            <a:chOff x="-11" y="1378676"/>
            <a:chExt cx="7314320" cy="4116299"/>
          </a:xfrm>
        </p:grpSpPr>
        <p:sp>
          <p:nvSpPr>
            <p:cNvPr id="61" name="Shape 61"/>
            <p:cNvSpPr/>
            <p:nvPr/>
          </p:nvSpPr>
          <p:spPr>
            <a:xfrm flipH="1">
              <a:off x="-11" y="1378676"/>
              <a:ext cx="187800" cy="41162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2" name="Shape 62"/>
            <p:cNvSpPr/>
            <p:nvPr/>
          </p:nvSpPr>
          <p:spPr>
            <a:xfrm flipH="1">
              <a:off x="187809" y="1378676"/>
              <a:ext cx="7126499" cy="4116299"/>
            </a:xfrm>
            <a:prstGeom prst="rect">
              <a:avLst/>
            </a:prstGeom>
            <a:solidFill>
              <a:srgbClr val="0F243E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 dirty="0"/>
            </a:p>
          </p:txBody>
        </p:sp>
      </p:grpSp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685800" y="2266575"/>
            <a:ext cx="6400799" cy="133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279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79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79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79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79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79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79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79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79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ubTitle" idx="1"/>
          </p:nvPr>
        </p:nvSpPr>
        <p:spPr>
          <a:xfrm>
            <a:off x="685800" y="3600451"/>
            <a:ext cx="6400799" cy="90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152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2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152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2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52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2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52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2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52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2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52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2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52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2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52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2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52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2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Shape 66"/>
          <p:cNvGrpSpPr/>
          <p:nvPr/>
        </p:nvGrpSpPr>
        <p:grpSpPr>
          <a:xfrm>
            <a:off x="-13" y="-12188"/>
            <a:ext cx="8005727" cy="1612601"/>
            <a:chOff x="-13" y="-12187"/>
            <a:chExt cx="8005727" cy="1161900"/>
          </a:xfrm>
        </p:grpSpPr>
        <p:sp>
          <p:nvSpPr>
            <p:cNvPr id="67" name="Shape 67"/>
            <p:cNvSpPr/>
            <p:nvPr/>
          </p:nvSpPr>
          <p:spPr>
            <a:xfrm flipH="1">
              <a:off x="-13" y="-12187"/>
              <a:ext cx="187800" cy="1161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68" name="Shape 68"/>
            <p:cNvSpPr/>
            <p:nvPr/>
          </p:nvSpPr>
          <p:spPr>
            <a:xfrm flipH="1">
              <a:off x="187715" y="-12187"/>
              <a:ext cx="7817999" cy="1161900"/>
            </a:xfrm>
            <a:prstGeom prst="rect">
              <a:avLst/>
            </a:prstGeom>
            <a:solidFill>
              <a:srgbClr val="0F243E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 dirty="0"/>
            </a:p>
          </p:txBody>
        </p:sp>
      </p:grpSp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buNone/>
              <a:defRPr>
                <a:solidFill>
                  <a:schemeClr val="lt1"/>
                </a:solidFill>
              </a:defRPr>
            </a:lvl1pPr>
            <a:lvl2pPr algn="l" rtl="0">
              <a:buNone/>
              <a:defRPr>
                <a:solidFill>
                  <a:schemeClr val="lt1"/>
                </a:solidFill>
              </a:defRPr>
            </a:lvl2pPr>
            <a:lvl3pPr algn="l" rtl="0">
              <a:buNone/>
              <a:defRPr>
                <a:solidFill>
                  <a:schemeClr val="lt1"/>
                </a:solidFill>
              </a:defRPr>
            </a:lvl3pPr>
            <a:lvl4pPr algn="l" rtl="0">
              <a:buNone/>
              <a:defRPr>
                <a:solidFill>
                  <a:schemeClr val="lt1"/>
                </a:solidFill>
              </a:defRPr>
            </a:lvl4pPr>
            <a:lvl5pPr algn="l" rtl="0">
              <a:buNone/>
              <a:defRPr>
                <a:solidFill>
                  <a:schemeClr val="lt1"/>
                </a:solidFill>
              </a:defRPr>
            </a:lvl5pPr>
            <a:lvl6pPr algn="l" rtl="0">
              <a:buNone/>
              <a:defRPr>
                <a:solidFill>
                  <a:schemeClr val="lt1"/>
                </a:solidFill>
              </a:defRPr>
            </a:lvl6pPr>
            <a:lvl7pPr algn="l" rtl="0">
              <a:buNone/>
              <a:defRPr>
                <a:solidFill>
                  <a:schemeClr val="lt1"/>
                </a:solidFill>
              </a:defRPr>
            </a:lvl7pPr>
            <a:lvl8pPr algn="l" rtl="0">
              <a:buNone/>
              <a:defRPr>
                <a:solidFill>
                  <a:schemeClr val="lt1"/>
                </a:solidFill>
              </a:defRPr>
            </a:lvl8pPr>
            <a:lvl9pPr algn="l" rtl="0"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457200" y="1704688"/>
            <a:ext cx="8229600" cy="484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0"/>
              </a:spcBef>
              <a:buClr>
                <a:schemeClr val="dk2"/>
              </a:buClr>
              <a:buSzPct val="166666"/>
              <a:buFont typeface="Arial"/>
              <a:buChar char="•"/>
              <a:defRPr sz="1800">
                <a:solidFill>
                  <a:schemeClr val="dk2"/>
                </a:solidFill>
              </a:defRPr>
            </a:lvl1pPr>
            <a:lvl2pPr marL="742950" indent="-285750" algn="l" rtl="0">
              <a:spcBef>
                <a:spcPts val="360"/>
              </a:spcBef>
              <a:buClr>
                <a:schemeClr val="dk2"/>
              </a:buClr>
              <a:buSzPct val="100000"/>
              <a:buFont typeface="Courier New"/>
              <a:buChar char="o"/>
              <a:defRPr sz="1800">
                <a:solidFill>
                  <a:schemeClr val="dk2"/>
                </a:solidFill>
              </a:defRPr>
            </a:lvl2pPr>
            <a:lvl3pPr marL="1143000" indent="-228600" algn="l" rtl="0">
              <a:spcBef>
                <a:spcPts val="360"/>
              </a:spcBef>
              <a:buClr>
                <a:schemeClr val="dk2"/>
              </a:buClr>
              <a:buSzPct val="100000"/>
              <a:buFont typeface="Wingdings"/>
              <a:buChar char="§"/>
              <a:defRPr sz="1800">
                <a:solidFill>
                  <a:schemeClr val="dk2"/>
                </a:solidFill>
              </a:defRPr>
            </a:lvl3pPr>
            <a:lvl4pPr marL="1600200" indent="-228600" algn="l" rtl="0">
              <a:spcBef>
                <a:spcPts val="360"/>
              </a:spcBef>
              <a:buClr>
                <a:schemeClr val="dk2"/>
              </a:buClr>
              <a:buSzPct val="166666"/>
              <a:buFont typeface="Arial"/>
              <a:buChar char="•"/>
              <a:defRPr sz="1800">
                <a:solidFill>
                  <a:schemeClr val="dk2"/>
                </a:solidFill>
              </a:defRPr>
            </a:lvl4pPr>
            <a:lvl5pPr marL="2057400" indent="-228600" algn="l" rtl="0">
              <a:spcBef>
                <a:spcPts val="360"/>
              </a:spcBef>
              <a:buClr>
                <a:schemeClr val="dk2"/>
              </a:buClr>
              <a:buSzPct val="100000"/>
              <a:buFont typeface="Courier New"/>
              <a:buChar char="o"/>
              <a:defRPr sz="1800">
                <a:solidFill>
                  <a:schemeClr val="dk2"/>
                </a:solidFill>
              </a:defRPr>
            </a:lvl5pPr>
            <a:lvl6pPr marL="2514600" indent="-228600" algn="l" rtl="0">
              <a:spcBef>
                <a:spcPts val="360"/>
              </a:spcBef>
              <a:buClr>
                <a:schemeClr val="dk2"/>
              </a:buClr>
              <a:buSzPct val="100000"/>
              <a:buFont typeface="Wingdings"/>
              <a:buChar char="§"/>
              <a:defRPr sz="1800">
                <a:solidFill>
                  <a:schemeClr val="dk2"/>
                </a:solidFill>
              </a:defRPr>
            </a:lvl6pPr>
            <a:lvl7pPr marL="2971800" indent="-228600" algn="l" rtl="0">
              <a:spcBef>
                <a:spcPts val="360"/>
              </a:spcBef>
              <a:buClr>
                <a:schemeClr val="dk2"/>
              </a:buClr>
              <a:buSzPct val="166666"/>
              <a:buFont typeface="Arial"/>
              <a:buChar char="•"/>
              <a:defRPr sz="1800">
                <a:solidFill>
                  <a:schemeClr val="dk2"/>
                </a:solidFill>
              </a:defRPr>
            </a:lvl7pPr>
            <a:lvl8pPr marL="3429000" indent="-228600" algn="l" rtl="0">
              <a:spcBef>
                <a:spcPts val="360"/>
              </a:spcBef>
              <a:buClr>
                <a:schemeClr val="dk2"/>
              </a:buClr>
              <a:buSzPct val="100000"/>
              <a:buFont typeface="Courier New"/>
              <a:buChar char="o"/>
              <a:defRPr sz="1800" baseline="0">
                <a:solidFill>
                  <a:schemeClr val="dk2"/>
                </a:solidFill>
              </a:defRPr>
            </a:lvl8pPr>
            <a:lvl9pPr marL="3886200" indent="-228600" algn="l" rtl="0">
              <a:spcBef>
                <a:spcPts val="360"/>
              </a:spcBef>
              <a:buClr>
                <a:schemeClr val="dk2"/>
              </a:buClr>
              <a:buSzPct val="100000"/>
              <a:buFont typeface="Wingdings"/>
              <a:buChar char="§"/>
              <a:defRPr sz="1800" baseline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56245" y="1704684"/>
            <a:ext cx="4038599" cy="484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buNone/>
              <a:defRPr sz="1800"/>
            </a:lvl1pPr>
            <a:lvl2pPr rtl="0">
              <a:buNone/>
              <a:defRPr sz="1800"/>
            </a:lvl2pPr>
            <a:lvl3pPr rtl="0">
              <a:buNone/>
              <a:defRPr sz="1800"/>
            </a:lvl3pPr>
            <a:lvl4pPr rtl="0">
              <a:buNone/>
              <a:defRPr sz="1800"/>
            </a:lvl4pPr>
            <a:lvl5pPr rtl="0">
              <a:buNone/>
              <a:defRPr sz="1800"/>
            </a:lvl5pPr>
            <a:lvl6pPr rtl="0">
              <a:buNone/>
              <a:defRPr sz="1800"/>
            </a:lvl6pPr>
            <a:lvl7pPr rtl="0">
              <a:buNone/>
              <a:defRPr sz="1800"/>
            </a:lvl7pPr>
            <a:lvl8pPr rtl="0">
              <a:buNone/>
              <a:defRPr sz="1800"/>
            </a:lvl8pPr>
            <a:lvl9pPr rtl="0">
              <a:buNone/>
              <a:defRPr sz="18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648200" y="1704684"/>
            <a:ext cx="4038599" cy="484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buNone/>
              <a:defRPr sz="1800"/>
            </a:lvl1pPr>
            <a:lvl2pPr rtl="0">
              <a:buNone/>
              <a:defRPr sz="1800"/>
            </a:lvl2pPr>
            <a:lvl3pPr rtl="0">
              <a:buNone/>
              <a:defRPr sz="1800"/>
            </a:lvl3pPr>
            <a:lvl4pPr rtl="0">
              <a:buNone/>
              <a:defRPr sz="1800"/>
            </a:lvl4pPr>
            <a:lvl5pPr rtl="0">
              <a:buNone/>
              <a:defRPr sz="1800"/>
            </a:lvl5pPr>
            <a:lvl6pPr rtl="0">
              <a:buNone/>
              <a:defRPr sz="1800"/>
            </a:lvl6pPr>
            <a:lvl7pPr rtl="0">
              <a:buNone/>
              <a:defRPr sz="1800"/>
            </a:lvl7pPr>
            <a:lvl8pPr rtl="0">
              <a:buNone/>
              <a:defRPr sz="1800"/>
            </a:lvl8pPr>
            <a:lvl9pPr rtl="0">
              <a:buNone/>
              <a:defRPr sz="1800"/>
            </a:lvl9pPr>
          </a:lstStyle>
          <a:p>
            <a:endParaRPr/>
          </a:p>
        </p:txBody>
      </p:sp>
      <p:grpSp>
        <p:nvGrpSpPr>
          <p:cNvPr id="74" name="Shape 74"/>
          <p:cNvGrpSpPr/>
          <p:nvPr/>
        </p:nvGrpSpPr>
        <p:grpSpPr>
          <a:xfrm>
            <a:off x="-13" y="-12188"/>
            <a:ext cx="8005727" cy="1612601"/>
            <a:chOff x="-13" y="-12187"/>
            <a:chExt cx="8005727" cy="1161900"/>
          </a:xfrm>
        </p:grpSpPr>
        <p:sp>
          <p:nvSpPr>
            <p:cNvPr id="75" name="Shape 75"/>
            <p:cNvSpPr/>
            <p:nvPr/>
          </p:nvSpPr>
          <p:spPr>
            <a:xfrm flipH="1">
              <a:off x="-13" y="-12187"/>
              <a:ext cx="187800" cy="1161900"/>
            </a:xfrm>
            <a:prstGeom prst="rect">
              <a:avLst/>
            </a:prstGeom>
            <a:solidFill>
              <a:srgbClr val="AB010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76" name="Shape 76"/>
            <p:cNvSpPr/>
            <p:nvPr/>
          </p:nvSpPr>
          <p:spPr>
            <a:xfrm flipH="1">
              <a:off x="187715" y="-12187"/>
              <a:ext cx="7817999" cy="1161900"/>
            </a:xfrm>
            <a:prstGeom prst="rect">
              <a:avLst/>
            </a:prstGeom>
            <a:solidFill>
              <a:srgbClr val="0F243E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 dirty="0"/>
            </a:p>
          </p:txBody>
        </p:sp>
      </p:grpSp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buNone/>
              <a:defRPr>
                <a:solidFill>
                  <a:schemeClr val="lt1"/>
                </a:solidFill>
              </a:defRPr>
            </a:lvl1pPr>
            <a:lvl2pPr algn="l" rtl="0">
              <a:buNone/>
              <a:defRPr>
                <a:solidFill>
                  <a:schemeClr val="lt1"/>
                </a:solidFill>
              </a:defRPr>
            </a:lvl2pPr>
            <a:lvl3pPr algn="l" rtl="0">
              <a:buNone/>
              <a:defRPr>
                <a:solidFill>
                  <a:schemeClr val="lt1"/>
                </a:solidFill>
              </a:defRPr>
            </a:lvl3pPr>
            <a:lvl4pPr algn="l" rtl="0">
              <a:buNone/>
              <a:defRPr>
                <a:solidFill>
                  <a:schemeClr val="lt1"/>
                </a:solidFill>
              </a:defRPr>
            </a:lvl4pPr>
            <a:lvl5pPr algn="l" rtl="0">
              <a:buNone/>
              <a:defRPr>
                <a:solidFill>
                  <a:schemeClr val="lt1"/>
                </a:solidFill>
              </a:defRPr>
            </a:lvl5pPr>
            <a:lvl6pPr algn="l" rtl="0">
              <a:buNone/>
              <a:defRPr>
                <a:solidFill>
                  <a:schemeClr val="lt1"/>
                </a:solidFill>
              </a:defRPr>
            </a:lvl6pPr>
            <a:lvl7pPr algn="l" rtl="0">
              <a:buNone/>
              <a:defRPr>
                <a:solidFill>
                  <a:schemeClr val="lt1"/>
                </a:solidFill>
              </a:defRPr>
            </a:lvl7pPr>
            <a:lvl8pPr algn="l" rtl="0">
              <a:buNone/>
              <a:defRPr>
                <a:solidFill>
                  <a:schemeClr val="lt1"/>
                </a:solidFill>
              </a:defRPr>
            </a:lvl8pPr>
            <a:lvl9pPr algn="l" rtl="0"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Shape 79"/>
          <p:cNvGrpSpPr/>
          <p:nvPr/>
        </p:nvGrpSpPr>
        <p:grpSpPr>
          <a:xfrm>
            <a:off x="-13" y="-12188"/>
            <a:ext cx="8005727" cy="1612601"/>
            <a:chOff x="-13" y="-12187"/>
            <a:chExt cx="8005727" cy="1161900"/>
          </a:xfrm>
        </p:grpSpPr>
        <p:sp>
          <p:nvSpPr>
            <p:cNvPr id="80" name="Shape 80"/>
            <p:cNvSpPr/>
            <p:nvPr/>
          </p:nvSpPr>
          <p:spPr>
            <a:xfrm flipH="1">
              <a:off x="-13" y="-12187"/>
              <a:ext cx="187800" cy="1161900"/>
            </a:xfrm>
            <a:prstGeom prst="rect">
              <a:avLst/>
            </a:prstGeom>
            <a:solidFill>
              <a:srgbClr val="AB010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81" name="Shape 81"/>
            <p:cNvSpPr/>
            <p:nvPr/>
          </p:nvSpPr>
          <p:spPr>
            <a:xfrm flipH="1">
              <a:off x="187715" y="-12187"/>
              <a:ext cx="7817999" cy="1161900"/>
            </a:xfrm>
            <a:prstGeom prst="rect">
              <a:avLst/>
            </a:prstGeom>
            <a:solidFill>
              <a:srgbClr val="0F243E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 dirty="0"/>
            </a:p>
          </p:txBody>
        </p:sp>
      </p:grpSp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buNone/>
              <a:defRPr>
                <a:solidFill>
                  <a:schemeClr val="lt1"/>
                </a:solidFill>
              </a:defRPr>
            </a:lvl1pPr>
            <a:lvl2pPr algn="l" rtl="0">
              <a:buNone/>
              <a:defRPr>
                <a:solidFill>
                  <a:schemeClr val="lt1"/>
                </a:solidFill>
              </a:defRPr>
            </a:lvl2pPr>
            <a:lvl3pPr algn="l" rtl="0">
              <a:buNone/>
              <a:defRPr>
                <a:solidFill>
                  <a:schemeClr val="lt1"/>
                </a:solidFill>
              </a:defRPr>
            </a:lvl3pPr>
            <a:lvl4pPr algn="l" rtl="0">
              <a:buNone/>
              <a:defRPr>
                <a:solidFill>
                  <a:schemeClr val="lt1"/>
                </a:solidFill>
              </a:defRPr>
            </a:lvl4pPr>
            <a:lvl5pPr algn="l" rtl="0">
              <a:buNone/>
              <a:defRPr>
                <a:solidFill>
                  <a:schemeClr val="lt1"/>
                </a:solidFill>
              </a:defRPr>
            </a:lvl5pPr>
            <a:lvl6pPr algn="l" rtl="0">
              <a:buNone/>
              <a:defRPr>
                <a:solidFill>
                  <a:schemeClr val="lt1"/>
                </a:solidFill>
              </a:defRPr>
            </a:lvl6pPr>
            <a:lvl7pPr algn="l" rtl="0">
              <a:buNone/>
              <a:defRPr>
                <a:solidFill>
                  <a:schemeClr val="lt1"/>
                </a:solidFill>
              </a:defRPr>
            </a:lvl7pPr>
            <a:lvl8pPr algn="l" rtl="0">
              <a:buNone/>
              <a:defRPr>
                <a:solidFill>
                  <a:schemeClr val="lt1"/>
                </a:solidFill>
              </a:defRPr>
            </a:lvl8pPr>
            <a:lvl9pPr algn="l" rtl="0"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 flipH="1">
            <a:off x="8964665" y="6165014"/>
            <a:ext cx="187800" cy="695100"/>
          </a:xfrm>
          <a:prstGeom prst="rect">
            <a:avLst/>
          </a:prstGeom>
          <a:solidFill>
            <a:srgbClr val="AB010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 dirty="0"/>
          </a:p>
        </p:txBody>
      </p:sp>
      <p:sp>
        <p:nvSpPr>
          <p:cNvPr id="85" name="Shape 85"/>
          <p:cNvSpPr/>
          <p:nvPr/>
        </p:nvSpPr>
        <p:spPr>
          <a:xfrm flipH="1">
            <a:off x="3866777" y="6165014"/>
            <a:ext cx="5097900" cy="695100"/>
          </a:xfrm>
          <a:prstGeom prst="rect">
            <a:avLst/>
          </a:prstGeom>
          <a:solidFill>
            <a:srgbClr val="0F243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 dirty="0"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866812" y="6165014"/>
            <a:ext cx="5097900" cy="69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88900" rtl="0">
              <a:buClr>
                <a:schemeClr val="lt1"/>
              </a:buClr>
              <a:buSzPct val="100000"/>
              <a:buNone/>
              <a:defRPr sz="1400">
                <a:solidFill>
                  <a:schemeClr val="lt1"/>
                </a:solidFill>
              </a:defRPr>
            </a:lvl1pPr>
            <a:lvl2pPr marL="0" indent="88900" rtl="0">
              <a:buClr>
                <a:schemeClr val="lt1"/>
              </a:buClr>
              <a:buSzPct val="100000"/>
              <a:buNone/>
              <a:defRPr sz="1400">
                <a:solidFill>
                  <a:schemeClr val="lt1"/>
                </a:solidFill>
              </a:defRPr>
            </a:lvl2pPr>
            <a:lvl3pPr marL="0" indent="88900" rtl="0">
              <a:buClr>
                <a:schemeClr val="lt1"/>
              </a:buClr>
              <a:buSzPct val="100000"/>
              <a:buNone/>
              <a:defRPr sz="1400">
                <a:solidFill>
                  <a:schemeClr val="lt1"/>
                </a:solidFill>
              </a:defRPr>
            </a:lvl3pPr>
            <a:lvl4pPr marL="0" indent="88900" rtl="0">
              <a:buClr>
                <a:schemeClr val="lt1"/>
              </a:buClr>
              <a:buSzPct val="100000"/>
              <a:buNone/>
              <a:defRPr sz="1400">
                <a:solidFill>
                  <a:schemeClr val="lt1"/>
                </a:solidFill>
              </a:defRPr>
            </a:lvl4pPr>
            <a:lvl5pPr marL="0" indent="88900" rtl="0">
              <a:buClr>
                <a:schemeClr val="lt1"/>
              </a:buClr>
              <a:buSzPct val="100000"/>
              <a:buNone/>
              <a:defRPr sz="1400">
                <a:solidFill>
                  <a:schemeClr val="lt1"/>
                </a:solidFill>
              </a:defRPr>
            </a:lvl5pPr>
            <a:lvl6pPr marL="0" indent="88900" rtl="0">
              <a:buClr>
                <a:schemeClr val="lt1"/>
              </a:buClr>
              <a:buSzPct val="100000"/>
              <a:buNone/>
              <a:defRPr sz="1400">
                <a:solidFill>
                  <a:schemeClr val="lt1"/>
                </a:solidFill>
              </a:defRPr>
            </a:lvl6pPr>
            <a:lvl7pPr marL="0" indent="88900" rtl="0">
              <a:buClr>
                <a:schemeClr val="lt1"/>
              </a:buClr>
              <a:buSzPct val="100000"/>
              <a:buNone/>
              <a:defRPr sz="1400">
                <a:solidFill>
                  <a:schemeClr val="lt1"/>
                </a:solidFill>
              </a:defRPr>
            </a:lvl7pPr>
            <a:lvl8pPr marL="0" indent="88900" rtl="0">
              <a:buClr>
                <a:schemeClr val="lt1"/>
              </a:buClr>
              <a:buSzPct val="100000"/>
              <a:buNone/>
              <a:defRPr sz="1400">
                <a:solidFill>
                  <a:schemeClr val="lt1"/>
                </a:solidFill>
              </a:defRPr>
            </a:lvl8pPr>
            <a:lvl9pPr marL="0" indent="88900" rtl="0">
              <a:buClr>
                <a:schemeClr val="lt1"/>
              </a:buClr>
              <a:buSzPct val="1000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hape 5"/>
          <p:cNvGrpSpPr/>
          <p:nvPr/>
        </p:nvGrpSpPr>
        <p:grpSpPr>
          <a:xfrm>
            <a:off x="33867" y="-94"/>
            <a:ext cx="3409812" cy="2810236"/>
            <a:chOff x="0" y="1493"/>
            <a:chExt cx="3409812" cy="2810236"/>
          </a:xfrm>
        </p:grpSpPr>
        <p:cxnSp>
          <p:nvCxnSpPr>
            <p:cNvPr id="6" name="Shape 6"/>
            <p:cNvCxnSpPr/>
            <p:nvPr/>
          </p:nvCxnSpPr>
          <p:spPr>
            <a:xfrm>
              <a:off x="0" y="245542"/>
              <a:ext cx="32510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" name="Shape 7"/>
            <p:cNvCxnSpPr/>
            <p:nvPr/>
          </p:nvCxnSpPr>
          <p:spPr>
            <a:xfrm rot="-5400000">
              <a:off x="-1212177" y="1407880"/>
              <a:ext cx="2806200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Shape 8"/>
            <p:cNvCxnSpPr/>
            <p:nvPr/>
          </p:nvCxnSpPr>
          <p:spPr>
            <a:xfrm>
              <a:off x="0" y="474143"/>
              <a:ext cx="26669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" name="Shape 9"/>
            <p:cNvCxnSpPr/>
            <p:nvPr/>
          </p:nvCxnSpPr>
          <p:spPr>
            <a:xfrm>
              <a:off x="0" y="702743"/>
              <a:ext cx="2167500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Shape 10"/>
            <p:cNvCxnSpPr/>
            <p:nvPr/>
          </p:nvCxnSpPr>
          <p:spPr>
            <a:xfrm>
              <a:off x="0" y="931342"/>
              <a:ext cx="18626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Shape 11"/>
            <p:cNvCxnSpPr/>
            <p:nvPr/>
          </p:nvCxnSpPr>
          <p:spPr>
            <a:xfrm>
              <a:off x="0" y="1159942"/>
              <a:ext cx="14900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Shape 12"/>
            <p:cNvCxnSpPr/>
            <p:nvPr/>
          </p:nvCxnSpPr>
          <p:spPr>
            <a:xfrm>
              <a:off x="0" y="1388542"/>
              <a:ext cx="12191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Shape 13"/>
            <p:cNvCxnSpPr/>
            <p:nvPr/>
          </p:nvCxnSpPr>
          <p:spPr>
            <a:xfrm>
              <a:off x="0" y="1617142"/>
              <a:ext cx="9905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Shape 14"/>
            <p:cNvCxnSpPr/>
            <p:nvPr/>
          </p:nvCxnSpPr>
          <p:spPr>
            <a:xfrm>
              <a:off x="0" y="1845742"/>
              <a:ext cx="745200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Shape 15"/>
            <p:cNvCxnSpPr/>
            <p:nvPr/>
          </p:nvCxnSpPr>
          <p:spPr>
            <a:xfrm>
              <a:off x="0" y="2074342"/>
              <a:ext cx="5333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Shape 16"/>
            <p:cNvCxnSpPr/>
            <p:nvPr/>
          </p:nvCxnSpPr>
          <p:spPr>
            <a:xfrm>
              <a:off x="0" y="2302943"/>
              <a:ext cx="2624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Shape 17"/>
            <p:cNvCxnSpPr/>
            <p:nvPr/>
          </p:nvCxnSpPr>
          <p:spPr>
            <a:xfrm rot="-5400000">
              <a:off x="-814261" y="1238115"/>
              <a:ext cx="24683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Shape 18"/>
            <p:cNvCxnSpPr/>
            <p:nvPr/>
          </p:nvCxnSpPr>
          <p:spPr>
            <a:xfrm rot="-5400000">
              <a:off x="-357712" y="1014527"/>
              <a:ext cx="20180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Shape 19"/>
            <p:cNvCxnSpPr/>
            <p:nvPr/>
          </p:nvCxnSpPr>
          <p:spPr>
            <a:xfrm rot="-5400000">
              <a:off x="-853" y="887576"/>
              <a:ext cx="17639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Shape 20"/>
            <p:cNvCxnSpPr/>
            <p:nvPr/>
          </p:nvCxnSpPr>
          <p:spPr>
            <a:xfrm rot="-5400000">
              <a:off x="326307" y="790194"/>
              <a:ext cx="1569300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Shape 21"/>
            <p:cNvCxnSpPr/>
            <p:nvPr/>
          </p:nvCxnSpPr>
          <p:spPr>
            <a:xfrm rot="-5400000">
              <a:off x="636516" y="709726"/>
              <a:ext cx="1408500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Shape 22"/>
            <p:cNvCxnSpPr/>
            <p:nvPr/>
          </p:nvCxnSpPr>
          <p:spPr>
            <a:xfrm rot="-5400000">
              <a:off x="972228" y="603961"/>
              <a:ext cx="1196700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Shape 23"/>
            <p:cNvCxnSpPr/>
            <p:nvPr/>
          </p:nvCxnSpPr>
          <p:spPr>
            <a:xfrm rot="-5400000">
              <a:off x="1278236" y="527761"/>
              <a:ext cx="1044300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Shape 24"/>
            <p:cNvCxnSpPr/>
            <p:nvPr/>
          </p:nvCxnSpPr>
          <p:spPr>
            <a:xfrm rot="-5400000">
              <a:off x="1590398" y="440776"/>
              <a:ext cx="8795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Shape 25"/>
            <p:cNvCxnSpPr/>
            <p:nvPr/>
          </p:nvCxnSpPr>
          <p:spPr>
            <a:xfrm rot="-5400000">
              <a:off x="1883657" y="377227"/>
              <a:ext cx="752700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Shape 26"/>
            <p:cNvCxnSpPr/>
            <p:nvPr/>
          </p:nvCxnSpPr>
          <p:spPr>
            <a:xfrm rot="-5400000">
              <a:off x="2198066" y="292493"/>
              <a:ext cx="5834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Shape 27"/>
            <p:cNvCxnSpPr/>
            <p:nvPr/>
          </p:nvCxnSpPr>
          <p:spPr>
            <a:xfrm rot="-5400000">
              <a:off x="2521027" y="199376"/>
              <a:ext cx="397200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Shape 28"/>
            <p:cNvCxnSpPr/>
            <p:nvPr/>
          </p:nvCxnSpPr>
          <p:spPr>
            <a:xfrm rot="-5400000">
              <a:off x="2801688" y="148627"/>
              <a:ext cx="2954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Shape 29"/>
            <p:cNvCxnSpPr/>
            <p:nvPr/>
          </p:nvCxnSpPr>
          <p:spPr>
            <a:xfrm rot="-5400000">
              <a:off x="3079242" y="102444"/>
              <a:ext cx="2015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Shape 30"/>
            <p:cNvCxnSpPr/>
            <p:nvPr/>
          </p:nvCxnSpPr>
          <p:spPr>
            <a:xfrm rot="-5400000">
              <a:off x="3324762" y="85076"/>
              <a:ext cx="168600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279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79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79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79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79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79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79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79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794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0"/>
              </a:spcBef>
              <a:buClr>
                <a:schemeClr val="dk2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285750" algn="l" rtl="0">
              <a:spcBef>
                <a:spcPts val="360"/>
              </a:spcBef>
              <a:buClr>
                <a:schemeClr val="dk2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 algn="l" rtl="0">
              <a:spcBef>
                <a:spcPts val="360"/>
              </a:spcBef>
              <a:buClr>
                <a:schemeClr val="dk2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 algn="l" rtl="0">
              <a:spcBef>
                <a:spcPts val="360"/>
              </a:spcBef>
              <a:buClr>
                <a:schemeClr val="dk2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 algn="l" rtl="0">
              <a:spcBef>
                <a:spcPts val="360"/>
              </a:spcBef>
              <a:buClr>
                <a:schemeClr val="dk2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228600" algn="l" rtl="0">
              <a:spcBef>
                <a:spcPts val="360"/>
              </a:spcBef>
              <a:buClr>
                <a:schemeClr val="dk2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228600" algn="l" rtl="0">
              <a:spcBef>
                <a:spcPts val="360"/>
              </a:spcBef>
              <a:buClr>
                <a:schemeClr val="dk2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228600" algn="l" rtl="0">
              <a:spcBef>
                <a:spcPts val="360"/>
              </a:spcBef>
              <a:buClr>
                <a:schemeClr val="dk2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228600" algn="l" rtl="0">
              <a:spcBef>
                <a:spcPts val="360"/>
              </a:spcBef>
              <a:buClr>
                <a:schemeClr val="dk2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33" name="Shape 33"/>
          <p:cNvGrpSpPr/>
          <p:nvPr/>
        </p:nvGrpSpPr>
        <p:grpSpPr>
          <a:xfrm rot="10800000">
            <a:off x="5734187" y="4047858"/>
            <a:ext cx="3409812" cy="2810236"/>
            <a:chOff x="0" y="1493"/>
            <a:chExt cx="3409812" cy="2810236"/>
          </a:xfrm>
        </p:grpSpPr>
        <p:cxnSp>
          <p:nvCxnSpPr>
            <p:cNvPr id="34" name="Shape 34"/>
            <p:cNvCxnSpPr/>
            <p:nvPr/>
          </p:nvCxnSpPr>
          <p:spPr>
            <a:xfrm>
              <a:off x="0" y="245542"/>
              <a:ext cx="32510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Shape 35"/>
            <p:cNvCxnSpPr/>
            <p:nvPr/>
          </p:nvCxnSpPr>
          <p:spPr>
            <a:xfrm rot="-5400000">
              <a:off x="-1212177" y="1407880"/>
              <a:ext cx="2806200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Shape 36"/>
            <p:cNvCxnSpPr/>
            <p:nvPr/>
          </p:nvCxnSpPr>
          <p:spPr>
            <a:xfrm>
              <a:off x="0" y="474143"/>
              <a:ext cx="26669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Shape 37"/>
            <p:cNvCxnSpPr/>
            <p:nvPr/>
          </p:nvCxnSpPr>
          <p:spPr>
            <a:xfrm>
              <a:off x="0" y="702743"/>
              <a:ext cx="2167500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Shape 38"/>
            <p:cNvCxnSpPr/>
            <p:nvPr/>
          </p:nvCxnSpPr>
          <p:spPr>
            <a:xfrm>
              <a:off x="0" y="931342"/>
              <a:ext cx="18626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Shape 39"/>
            <p:cNvCxnSpPr/>
            <p:nvPr/>
          </p:nvCxnSpPr>
          <p:spPr>
            <a:xfrm>
              <a:off x="0" y="1159942"/>
              <a:ext cx="14900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Shape 40"/>
            <p:cNvCxnSpPr/>
            <p:nvPr/>
          </p:nvCxnSpPr>
          <p:spPr>
            <a:xfrm>
              <a:off x="0" y="1388542"/>
              <a:ext cx="12191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Shape 41"/>
            <p:cNvCxnSpPr/>
            <p:nvPr/>
          </p:nvCxnSpPr>
          <p:spPr>
            <a:xfrm>
              <a:off x="0" y="1617142"/>
              <a:ext cx="9905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Shape 42"/>
            <p:cNvCxnSpPr/>
            <p:nvPr/>
          </p:nvCxnSpPr>
          <p:spPr>
            <a:xfrm>
              <a:off x="0" y="1845742"/>
              <a:ext cx="745200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Shape 43"/>
            <p:cNvCxnSpPr/>
            <p:nvPr/>
          </p:nvCxnSpPr>
          <p:spPr>
            <a:xfrm>
              <a:off x="0" y="2074342"/>
              <a:ext cx="5333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Shape 44"/>
            <p:cNvCxnSpPr/>
            <p:nvPr/>
          </p:nvCxnSpPr>
          <p:spPr>
            <a:xfrm>
              <a:off x="0" y="2302943"/>
              <a:ext cx="2624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Shape 45"/>
            <p:cNvCxnSpPr/>
            <p:nvPr/>
          </p:nvCxnSpPr>
          <p:spPr>
            <a:xfrm rot="-5400000">
              <a:off x="-814261" y="1238115"/>
              <a:ext cx="24683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Shape 46"/>
            <p:cNvCxnSpPr/>
            <p:nvPr/>
          </p:nvCxnSpPr>
          <p:spPr>
            <a:xfrm rot="-5400000">
              <a:off x="-357712" y="1014527"/>
              <a:ext cx="20180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Shape 47"/>
            <p:cNvCxnSpPr/>
            <p:nvPr/>
          </p:nvCxnSpPr>
          <p:spPr>
            <a:xfrm rot="-5400000">
              <a:off x="-853" y="887576"/>
              <a:ext cx="17639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Shape 48"/>
            <p:cNvCxnSpPr/>
            <p:nvPr/>
          </p:nvCxnSpPr>
          <p:spPr>
            <a:xfrm rot="-5400000">
              <a:off x="326307" y="790194"/>
              <a:ext cx="1569300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Shape 49"/>
            <p:cNvCxnSpPr/>
            <p:nvPr/>
          </p:nvCxnSpPr>
          <p:spPr>
            <a:xfrm rot="-5400000">
              <a:off x="636516" y="709726"/>
              <a:ext cx="1408500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Shape 50"/>
            <p:cNvCxnSpPr/>
            <p:nvPr/>
          </p:nvCxnSpPr>
          <p:spPr>
            <a:xfrm rot="-5400000">
              <a:off x="972228" y="603961"/>
              <a:ext cx="1196700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Shape 51"/>
            <p:cNvCxnSpPr/>
            <p:nvPr/>
          </p:nvCxnSpPr>
          <p:spPr>
            <a:xfrm rot="-5400000">
              <a:off x="1278236" y="527761"/>
              <a:ext cx="1044300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Shape 52"/>
            <p:cNvCxnSpPr/>
            <p:nvPr/>
          </p:nvCxnSpPr>
          <p:spPr>
            <a:xfrm rot="-5400000">
              <a:off x="1590398" y="440776"/>
              <a:ext cx="8795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Shape 53"/>
            <p:cNvCxnSpPr/>
            <p:nvPr/>
          </p:nvCxnSpPr>
          <p:spPr>
            <a:xfrm rot="-5400000">
              <a:off x="1883657" y="377227"/>
              <a:ext cx="752700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Shape 54"/>
            <p:cNvCxnSpPr/>
            <p:nvPr/>
          </p:nvCxnSpPr>
          <p:spPr>
            <a:xfrm rot="-5400000">
              <a:off x="2198066" y="292493"/>
              <a:ext cx="5834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Shape 55"/>
            <p:cNvCxnSpPr/>
            <p:nvPr/>
          </p:nvCxnSpPr>
          <p:spPr>
            <a:xfrm rot="-5400000">
              <a:off x="2521027" y="199376"/>
              <a:ext cx="397200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Shape 56"/>
            <p:cNvCxnSpPr/>
            <p:nvPr/>
          </p:nvCxnSpPr>
          <p:spPr>
            <a:xfrm rot="-5400000">
              <a:off x="2801688" y="148627"/>
              <a:ext cx="2954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Shape 57"/>
            <p:cNvCxnSpPr/>
            <p:nvPr/>
          </p:nvCxnSpPr>
          <p:spPr>
            <a:xfrm rot="-5400000">
              <a:off x="3079242" y="102444"/>
              <a:ext cx="201599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Shape 58"/>
            <p:cNvCxnSpPr/>
            <p:nvPr/>
          </p:nvCxnSpPr>
          <p:spPr>
            <a:xfrm rot="-5400000">
              <a:off x="3324762" y="85076"/>
              <a:ext cx="168600" cy="1500"/>
            </a:xfrm>
            <a:prstGeom prst="straightConnector1">
              <a:avLst/>
            </a:prstGeom>
            <a:noFill/>
            <a:ln w="12700" cap="flat">
              <a:solidFill>
                <a:srgbClr val="B7CCE4">
                  <a:alpha val="53725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sep10.phys.utk.edu/astr161/lect/earth/atmosphere.gi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habhub.org/predict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35.png"/><Relationship Id="rId4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ukhas.org.uk/" TargetMode="External"/><Relationship Id="rId2" Type="http://schemas.openxmlformats.org/officeDocument/2006/relationships/hyperlink" Target="http://wiki.032.la/nsl/HABEX2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ctrTitle"/>
          </p:nvPr>
        </p:nvSpPr>
        <p:spPr>
          <a:xfrm>
            <a:off x="685800" y="2266575"/>
            <a:ext cx="6400799" cy="1333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/>
              <a:t>Near Space Exploration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subTitle" idx="1"/>
          </p:nvPr>
        </p:nvSpPr>
        <p:spPr>
          <a:xfrm>
            <a:off x="685800" y="3600451"/>
            <a:ext cx="6400799" cy="900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dirty="0" smtClean="0"/>
              <a:t>  Arko</a:t>
            </a:r>
            <a:r>
              <a:rPr lang="en" dirty="0"/>
              <a:t>	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/>
              <a:t>Goals</a:t>
            </a:r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457200" y="2438400"/>
            <a:ext cx="8229600" cy="36492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FontTx/>
              <a:buChar char="-"/>
            </a:pPr>
            <a:r>
              <a:rPr lang="en" sz="2800" dirty="0" smtClean="0"/>
              <a:t>What </a:t>
            </a:r>
            <a:r>
              <a:rPr lang="en" sz="2800" dirty="0"/>
              <a:t>do you want your HAB to do</a:t>
            </a:r>
            <a:r>
              <a:rPr lang="en" sz="2800" dirty="0" smtClean="0"/>
              <a:t>?</a:t>
            </a:r>
          </a:p>
          <a:p>
            <a:pPr lvl="1">
              <a:buFontTx/>
              <a:buChar char="-"/>
            </a:pPr>
            <a:r>
              <a:rPr lang="en" sz="2800" dirty="0" smtClean="0"/>
              <a:t>Launch/Track/Recover (radio test, teh lulz)</a:t>
            </a:r>
          </a:p>
          <a:p>
            <a:pPr lvl="1">
              <a:buFontTx/>
              <a:buChar char="-"/>
            </a:pPr>
            <a:r>
              <a:rPr lang="en" sz="2800" dirty="0" smtClean="0"/>
              <a:t>Take pretty pictures</a:t>
            </a:r>
          </a:p>
          <a:p>
            <a:pPr lvl="1">
              <a:buFontTx/>
              <a:buChar char="-"/>
            </a:pPr>
            <a:r>
              <a:rPr lang="en-US" sz="2800" dirty="0" smtClean="0"/>
              <a:t>Weather data</a:t>
            </a:r>
          </a:p>
          <a:p>
            <a:pPr lvl="1">
              <a:buFontTx/>
              <a:buChar char="-"/>
            </a:pPr>
            <a:r>
              <a:rPr lang="en-US" sz="2800" dirty="0" smtClean="0"/>
              <a:t>Send stuff up to take pictures with</a:t>
            </a:r>
          </a:p>
          <a:p>
            <a:pPr lvl="1">
              <a:buFontTx/>
              <a:buChar char="-"/>
            </a:pPr>
            <a:r>
              <a:rPr lang="en-US" sz="2800" dirty="0" smtClean="0"/>
              <a:t>Solar eclipse</a:t>
            </a:r>
          </a:p>
          <a:p>
            <a:pPr lvl="1">
              <a:buFontTx/>
              <a:buChar char="-"/>
            </a:pPr>
            <a:r>
              <a:rPr lang="en-US" sz="2800" dirty="0" smtClean="0"/>
              <a:t>RF hackery</a:t>
            </a:r>
            <a:endParaRPr lang="en-US" sz="28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/>
              <a:t>Friends and Money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457200" y="1704688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FontTx/>
              <a:buChar char="-"/>
            </a:pPr>
            <a:r>
              <a:rPr lang="en" dirty="0" smtClean="0"/>
              <a:t>Get </a:t>
            </a:r>
            <a:r>
              <a:rPr lang="en" dirty="0"/>
              <a:t>people to </a:t>
            </a:r>
            <a:r>
              <a:rPr lang="en" dirty="0" smtClean="0"/>
              <a:t>help </a:t>
            </a:r>
          </a:p>
          <a:p>
            <a:pPr lvl="1">
              <a:buFontTx/>
              <a:buChar char="-"/>
            </a:pPr>
            <a:r>
              <a:rPr lang="en" dirty="0" smtClean="0"/>
              <a:t>looking </a:t>
            </a:r>
            <a:r>
              <a:rPr lang="en" dirty="0"/>
              <a:t>over your </a:t>
            </a:r>
            <a:r>
              <a:rPr lang="en" dirty="0" smtClean="0"/>
              <a:t>design</a:t>
            </a:r>
          </a:p>
          <a:p>
            <a:pPr lvl="1">
              <a:buFontTx/>
              <a:buChar char="-"/>
            </a:pPr>
            <a:r>
              <a:rPr lang="en" dirty="0" smtClean="0"/>
              <a:t>helping tracking</a:t>
            </a:r>
          </a:p>
          <a:p>
            <a:pPr lvl="1">
              <a:buFontTx/>
              <a:buChar char="-"/>
            </a:pPr>
            <a:r>
              <a:rPr lang="en-US" dirty="0" smtClean="0"/>
              <a:t>C</a:t>
            </a:r>
            <a:r>
              <a:rPr lang="en" dirty="0" smtClean="0"/>
              <a:t>ontributing parts, budgeting </a:t>
            </a:r>
            <a:r>
              <a:rPr lang="en" dirty="0"/>
              <a:t>them space/mass to fly </a:t>
            </a:r>
            <a:r>
              <a:rPr lang="en" dirty="0" smtClean="0"/>
              <a:t>stuff</a:t>
            </a:r>
            <a:endParaRPr lang="en" dirty="0"/>
          </a:p>
          <a:p>
            <a:endParaRPr lang="en" dirty="0"/>
          </a:p>
          <a:p>
            <a:pPr lvl="0" rtl="0">
              <a:buFontTx/>
              <a:buChar char="-"/>
            </a:pPr>
            <a:r>
              <a:rPr lang="en" dirty="0" smtClean="0"/>
              <a:t>Setup </a:t>
            </a:r>
            <a:r>
              <a:rPr lang="en" dirty="0"/>
              <a:t>a </a:t>
            </a:r>
            <a:r>
              <a:rPr lang="en" dirty="0" smtClean="0"/>
              <a:t>budget</a:t>
            </a:r>
          </a:p>
          <a:p>
            <a:pPr lvl="1">
              <a:buFontTx/>
              <a:buChar char="-"/>
            </a:pPr>
            <a:r>
              <a:rPr lang="en" dirty="0" smtClean="0"/>
              <a:t>Low Cost: $100 – 300</a:t>
            </a:r>
          </a:p>
          <a:p>
            <a:pPr lvl="2">
              <a:buFontTx/>
              <a:buChar char="-"/>
            </a:pPr>
            <a:r>
              <a:rPr lang="en" dirty="0" smtClean="0"/>
              <a:t>Simple tracker </a:t>
            </a:r>
          </a:p>
          <a:p>
            <a:pPr lvl="2">
              <a:buFontTx/>
              <a:buChar char="-"/>
            </a:pPr>
            <a:r>
              <a:rPr lang="en" dirty="0"/>
              <a:t>S</a:t>
            </a:r>
            <a:r>
              <a:rPr lang="en" dirty="0" smtClean="0"/>
              <a:t>mall camera</a:t>
            </a:r>
            <a:endParaRPr lang="en" dirty="0"/>
          </a:p>
          <a:p>
            <a:pPr lvl="1">
              <a:buFontTx/>
              <a:buChar char="-"/>
            </a:pPr>
            <a:r>
              <a:rPr lang="en" dirty="0" smtClean="0"/>
              <a:t>Medium Cost: $600 – $800</a:t>
            </a:r>
          </a:p>
          <a:p>
            <a:pPr lvl="2">
              <a:buFontTx/>
              <a:buChar char="-"/>
            </a:pPr>
            <a:r>
              <a:rPr lang="en" dirty="0" smtClean="0"/>
              <a:t>Nicer radios &amp; camera</a:t>
            </a:r>
          </a:p>
          <a:p>
            <a:pPr lvl="2">
              <a:buFontTx/>
              <a:buChar char="-"/>
            </a:pPr>
            <a:r>
              <a:rPr lang="en" dirty="0" smtClean="0"/>
              <a:t>Science</a:t>
            </a:r>
          </a:p>
          <a:p>
            <a:pPr lvl="1">
              <a:buFontTx/>
              <a:buChar char="-"/>
            </a:pPr>
            <a:r>
              <a:rPr lang="en" dirty="0" smtClean="0"/>
              <a:t>I’m Rich: $800 &lt; monay</a:t>
            </a:r>
          </a:p>
          <a:p>
            <a:pPr lvl="2">
              <a:buFontTx/>
              <a:buChar char="-"/>
            </a:pPr>
            <a:r>
              <a:rPr lang="en" dirty="0" smtClean="0"/>
              <a:t>Nicer Radios</a:t>
            </a:r>
          </a:p>
          <a:p>
            <a:pPr lvl="2">
              <a:buFontTx/>
              <a:buChar char="-"/>
            </a:pPr>
            <a:r>
              <a:rPr lang="en" dirty="0" smtClean="0"/>
              <a:t>Expensive Science &amp; etc</a:t>
            </a:r>
          </a:p>
          <a:p>
            <a:endParaRPr lang="en" dirty="0"/>
          </a:p>
          <a:p>
            <a:endParaRPr lang="en" dirty="0" smtClean="0"/>
          </a:p>
          <a:p>
            <a:endParaRPr lang="en" dirty="0"/>
          </a:p>
          <a:p>
            <a:endParaRPr lang="en" dirty="0"/>
          </a:p>
          <a:p>
            <a:pPr marL="0" indent="0">
              <a:buNone/>
            </a:pPr>
            <a:endParaRPr lang="en" dirty="0"/>
          </a:p>
          <a:p>
            <a:endParaRPr lang="en" dirty="0"/>
          </a:p>
        </p:txBody>
      </p:sp>
      <p:pic>
        <p:nvPicPr>
          <p:cNvPr id="8194" name="Picture 2" descr="C:\Users\Arko\Desktop\Tesla\HABEX Project\HABEX Layerone 2013 Talk\tree_fiddy__southpark__by_total100-d4m2st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00400"/>
            <a:ext cx="4593256" cy="294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 locations</a:t>
            </a:r>
            <a:endParaRPr lang="en-US" dirty="0"/>
          </a:p>
        </p:txBody>
      </p:sp>
      <p:sp>
        <p:nvSpPr>
          <p:cNvPr id="7" name="Shape 144"/>
          <p:cNvSpPr txBox="1">
            <a:spLocks noGrp="1"/>
          </p:cNvSpPr>
          <p:nvPr>
            <p:ph type="body" idx="1"/>
          </p:nvPr>
        </p:nvSpPr>
        <p:spPr>
          <a:xfrm>
            <a:off x="457200" y="1704688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buFontTx/>
              <a:buChar char="-"/>
            </a:pPr>
            <a:r>
              <a:rPr lang="en" dirty="0" smtClean="0"/>
              <a:t>Launch Location:</a:t>
            </a:r>
          </a:p>
          <a:p>
            <a:pPr lvl="1">
              <a:buFontTx/>
              <a:buChar char="-"/>
            </a:pPr>
            <a:r>
              <a:rPr lang="en" dirty="0" smtClean="0"/>
              <a:t>A</a:t>
            </a:r>
            <a:r>
              <a:rPr lang="en-US" dirty="0"/>
              <a:t>w</a:t>
            </a:r>
            <a:r>
              <a:rPr lang="en" dirty="0"/>
              <a:t>ay from powerlines</a:t>
            </a:r>
          </a:p>
          <a:p>
            <a:pPr lvl="1">
              <a:buFontTx/>
              <a:buChar char="-"/>
            </a:pPr>
            <a:r>
              <a:rPr lang="en" dirty="0"/>
              <a:t>Away from public </a:t>
            </a:r>
            <a:r>
              <a:rPr lang="en" dirty="0" smtClean="0"/>
              <a:t>interference</a:t>
            </a:r>
          </a:p>
          <a:p>
            <a:pPr lvl="1">
              <a:buFontTx/>
              <a:buChar char="-"/>
            </a:pPr>
            <a:r>
              <a:rPr lang="en" dirty="0" smtClean="0"/>
              <a:t>Large flat area</a:t>
            </a:r>
            <a:endParaRPr lang="en" dirty="0"/>
          </a:p>
          <a:p>
            <a:pPr lvl="0" rtl="0">
              <a:buFontTx/>
              <a:buChar char="-"/>
            </a:pPr>
            <a:endParaRPr lang="en" dirty="0" smtClean="0"/>
          </a:p>
          <a:p>
            <a:pPr lvl="0" rtl="0">
              <a:buFontTx/>
              <a:buChar char="-"/>
            </a:pPr>
            <a:r>
              <a:rPr lang="en" dirty="0" smtClean="0"/>
              <a:t>Landing Location (what actually determines the launch location):</a:t>
            </a:r>
          </a:p>
          <a:p>
            <a:pPr lvl="1">
              <a:buFontTx/>
              <a:buChar char="-"/>
            </a:pPr>
            <a:r>
              <a:rPr lang="en" dirty="0" smtClean="0"/>
              <a:t>Away from large bodies of water</a:t>
            </a:r>
          </a:p>
          <a:p>
            <a:pPr lvl="1">
              <a:buFontTx/>
              <a:buChar char="-"/>
            </a:pPr>
            <a:r>
              <a:rPr lang="en" dirty="0" smtClean="0"/>
              <a:t>Away from large mountains</a:t>
            </a:r>
          </a:p>
          <a:p>
            <a:pPr lvl="1">
              <a:buFontTx/>
              <a:buChar char="-"/>
            </a:pPr>
            <a:r>
              <a:rPr lang="en" dirty="0" smtClean="0"/>
              <a:t>Away from military and busy airspace</a:t>
            </a:r>
          </a:p>
          <a:p>
            <a:pPr lvl="1">
              <a:buFontTx/>
              <a:buChar char="-"/>
            </a:pPr>
            <a:r>
              <a:rPr lang="en" dirty="0" smtClean="0"/>
              <a:t>Use high altitude balloon flight path predictor</a:t>
            </a:r>
          </a:p>
          <a:p>
            <a:pPr lvl="1">
              <a:buFontTx/>
              <a:buChar char="-"/>
            </a:pPr>
            <a:endParaRPr lang="en" dirty="0" smtClean="0"/>
          </a:p>
        </p:txBody>
      </p:sp>
      <p:pic>
        <p:nvPicPr>
          <p:cNvPr id="8" name="Picture 2" descr="C:\Users\Arko\Desktop\Tesla\HABEX\Pictures\5044583847_e1289c068f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15" y="5055394"/>
            <a:ext cx="8928485" cy="172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54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step on lava or   </a:t>
            </a:r>
            <a:br>
              <a:rPr lang="en-US" dirty="0" smtClean="0"/>
            </a:br>
            <a:r>
              <a:rPr lang="en-US" dirty="0" smtClean="0"/>
              <a:t>  military airspace</a:t>
            </a:r>
            <a:endParaRPr lang="en-US" dirty="0"/>
          </a:p>
        </p:txBody>
      </p:sp>
      <p:pic>
        <p:nvPicPr>
          <p:cNvPr id="9218" name="Picture 2" descr="C:\Users\Arko\Desktop\Tesla\HABEX Project\HABEX Layerone 2013 Talk\8302012741_b60c716903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133600"/>
            <a:ext cx="8705039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64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 smtClean="0"/>
              <a:t>Balloon</a:t>
            </a:r>
            <a:endParaRPr lang="en" dirty="0"/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3820998" y="1600200"/>
            <a:ext cx="51054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FontTx/>
              <a:buChar char="-"/>
            </a:pPr>
            <a:r>
              <a:rPr lang="en" dirty="0" smtClean="0"/>
              <a:t>Balloon manufacturers: </a:t>
            </a:r>
          </a:p>
          <a:p>
            <a:pPr lvl="1">
              <a:buFontTx/>
              <a:buChar char="-"/>
            </a:pPr>
            <a:r>
              <a:rPr lang="en" dirty="0" smtClean="0"/>
              <a:t>Kaymont and Hwoyee </a:t>
            </a:r>
          </a:p>
          <a:p>
            <a:pPr>
              <a:buFontTx/>
              <a:buChar char="-"/>
            </a:pPr>
            <a:r>
              <a:rPr lang="en" dirty="0" smtClean="0"/>
              <a:t>Designed to shred (Totex)</a:t>
            </a:r>
          </a:p>
          <a:p>
            <a:pPr>
              <a:buFontTx/>
              <a:buChar char="-"/>
            </a:pPr>
            <a:r>
              <a:rPr lang="en" dirty="0" smtClean="0"/>
              <a:t>Calculate how much to fill: </a:t>
            </a:r>
            <a:r>
              <a:rPr lang="en" b="1" dirty="0" smtClean="0"/>
              <a:t>habhub.org/calc</a:t>
            </a:r>
          </a:p>
          <a:p>
            <a:pPr lvl="1">
              <a:buFontTx/>
              <a:buChar char="-"/>
            </a:pPr>
            <a:r>
              <a:rPr lang="en" dirty="0" smtClean="0"/>
              <a:t>Neck lift  </a:t>
            </a:r>
            <a:r>
              <a:rPr lang="en" dirty="0" smtClean="0">
                <a:sym typeface="Wingdings" pitchFamily="2" charset="2"/>
              </a:rPr>
              <a:t> math to ascent rate/burst alt</a:t>
            </a:r>
            <a:endParaRPr lang="en" dirty="0" smtClean="0"/>
          </a:p>
          <a:p>
            <a:pPr lvl="1">
              <a:buFontTx/>
              <a:buChar char="-"/>
            </a:pPr>
            <a:r>
              <a:rPr lang="en" dirty="0" smtClean="0"/>
              <a:t>Consider payload mass/balloon mass</a:t>
            </a:r>
          </a:p>
          <a:p>
            <a:pPr>
              <a:buFontTx/>
              <a:buChar char="-"/>
            </a:pPr>
            <a:r>
              <a:rPr lang="en" dirty="0" smtClean="0"/>
              <a:t>Cost:  $35 - $200</a:t>
            </a:r>
            <a:endParaRPr lang="en" dirty="0"/>
          </a:p>
          <a:p>
            <a:pPr marL="0" indent="0">
              <a:buNone/>
            </a:pPr>
            <a:endParaRPr lang="en" dirty="0"/>
          </a:p>
        </p:txBody>
      </p:sp>
      <p:pic>
        <p:nvPicPr>
          <p:cNvPr id="11266" name="Picture 2" descr="C:\Users\Arko\Desktop\Tesla\HABEX Project\HABEX Layerone 2013 Talk\wo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752600"/>
            <a:ext cx="3262323" cy="497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rko\Desktop\Tesla\HABEX Project\HABEX Layerone 2013 Talk\922606_464266560314395_52188383_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917909"/>
            <a:ext cx="4495800" cy="280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95936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Lifting Gas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5410200"/>
          </a:xfrm>
        </p:spPr>
        <p:txBody>
          <a:bodyPr/>
          <a:lstStyle/>
          <a:p>
            <a:pPr marL="0" indent="0">
              <a:buNone/>
            </a:pPr>
            <a:endParaRPr lang="en-US" sz="1600" dirty="0" smtClean="0"/>
          </a:p>
          <a:p>
            <a:r>
              <a:rPr lang="en-US" sz="1600" dirty="0" smtClean="0"/>
              <a:t>Hydrogen</a:t>
            </a:r>
          </a:p>
          <a:p>
            <a:pPr lvl="1"/>
            <a:r>
              <a:rPr lang="en-US" sz="1600" dirty="0" smtClean="0"/>
              <a:t>PROS: </a:t>
            </a:r>
          </a:p>
          <a:p>
            <a:pPr lvl="2"/>
            <a:r>
              <a:rPr lang="en-US" sz="1600" dirty="0" smtClean="0"/>
              <a:t>Cheap ($25 - $150)</a:t>
            </a:r>
          </a:p>
          <a:p>
            <a:pPr lvl="2"/>
            <a:r>
              <a:rPr lang="en-US" sz="1600" dirty="0" smtClean="0"/>
              <a:t>High lift</a:t>
            </a:r>
          </a:p>
          <a:p>
            <a:pPr lvl="2"/>
            <a:r>
              <a:rPr lang="en-US" sz="1600" dirty="0" smtClean="0"/>
              <a:t>Very available</a:t>
            </a:r>
          </a:p>
          <a:p>
            <a:pPr lvl="1"/>
            <a:r>
              <a:rPr lang="en-US" sz="1600" dirty="0" smtClean="0"/>
              <a:t>CONS:</a:t>
            </a:r>
          </a:p>
          <a:p>
            <a:pPr lvl="2"/>
            <a:r>
              <a:rPr lang="en-US" sz="1600" dirty="0" smtClean="0"/>
              <a:t>It goes boom, so you need to be careful (avoid public areas, don’t smoke near it, common sense)</a:t>
            </a:r>
          </a:p>
          <a:p>
            <a:pPr lvl="2"/>
            <a:r>
              <a:rPr lang="en-US" sz="1600" dirty="0" smtClean="0"/>
              <a:t>Rate of ascent isn’t exactly constant</a:t>
            </a:r>
          </a:p>
          <a:p>
            <a:r>
              <a:rPr lang="en-US" sz="1600" dirty="0" smtClean="0"/>
              <a:t>Helium</a:t>
            </a:r>
          </a:p>
          <a:p>
            <a:pPr lvl="1"/>
            <a:r>
              <a:rPr lang="en-US" sz="1600" dirty="0" smtClean="0"/>
              <a:t>PROS:</a:t>
            </a:r>
          </a:p>
          <a:p>
            <a:pPr lvl="2"/>
            <a:r>
              <a:rPr lang="en-US" sz="1600" dirty="0" smtClean="0"/>
              <a:t>Won’t kill you</a:t>
            </a:r>
          </a:p>
          <a:p>
            <a:pPr lvl="2"/>
            <a:r>
              <a:rPr lang="en-US" sz="1600" dirty="0" smtClean="0"/>
              <a:t>You can launch from almost anywhere</a:t>
            </a:r>
            <a:endParaRPr lang="en-US" sz="1600" dirty="0"/>
          </a:p>
          <a:p>
            <a:pPr lvl="1"/>
            <a:r>
              <a:rPr lang="en-US" sz="1600" dirty="0" smtClean="0"/>
              <a:t>CONS:</a:t>
            </a:r>
          </a:p>
          <a:p>
            <a:pPr lvl="2"/>
            <a:r>
              <a:rPr lang="en-US" sz="1600" dirty="0" smtClean="0"/>
              <a:t>Expensive ($50 - $300)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….</a:t>
            </a:r>
            <a:r>
              <a:rPr lang="en-US" dirty="0"/>
              <a:t>You’re going to need the proper regulators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1026" name="Picture 2" descr="C:\Users\Arko\Desktop\Tesla\HABEX Project\HABEX Layerone 2013 Talk\re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57608"/>
            <a:ext cx="3810000" cy="260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21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 smtClean="0"/>
              <a:t>Parachute</a:t>
            </a:r>
            <a:endParaRPr lang="en" dirty="0"/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3733800" y="1704688"/>
            <a:ext cx="49530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FontTx/>
              <a:buChar char="-"/>
            </a:pPr>
            <a:r>
              <a:rPr lang="en" dirty="0" smtClean="0"/>
              <a:t>Parachutes manufactures: Spherachutes</a:t>
            </a:r>
          </a:p>
          <a:p>
            <a:pPr lvl="0" rtl="0">
              <a:buFontTx/>
              <a:buChar char="-"/>
            </a:pPr>
            <a:r>
              <a:rPr lang="en" dirty="0" smtClean="0"/>
              <a:t>Made of rip stop fabric</a:t>
            </a:r>
          </a:p>
          <a:p>
            <a:pPr lvl="0" rtl="0">
              <a:buFontTx/>
              <a:buChar char="-"/>
            </a:pPr>
            <a:r>
              <a:rPr lang="en" dirty="0" smtClean="0"/>
              <a:t>Math </a:t>
            </a:r>
            <a:r>
              <a:rPr lang="en" dirty="0"/>
              <a:t>behind descent </a:t>
            </a:r>
            <a:r>
              <a:rPr lang="en" dirty="0" smtClean="0"/>
              <a:t>rate</a:t>
            </a:r>
          </a:p>
          <a:p>
            <a:pPr lvl="1">
              <a:buFontTx/>
              <a:buChar char="-"/>
            </a:pPr>
            <a:r>
              <a:rPr lang="en" dirty="0" smtClean="0"/>
              <a:t>Drop to test</a:t>
            </a:r>
            <a:endParaRPr lang="en" dirty="0"/>
          </a:p>
          <a:p>
            <a:pPr>
              <a:buFontTx/>
              <a:buChar char="-"/>
            </a:pPr>
            <a:r>
              <a:rPr lang="en" dirty="0" smtClean="0"/>
              <a:t>Cost: $5 - $60</a:t>
            </a:r>
          </a:p>
          <a:p>
            <a:pPr marL="0" indent="0">
              <a:buNone/>
            </a:pPr>
            <a:r>
              <a:rPr lang="en" dirty="0" smtClean="0"/>
              <a:t>- Pick parachute based on payload mass, table provided by Spherachutes (or do math)</a:t>
            </a:r>
            <a:endParaRPr lang="en" dirty="0"/>
          </a:p>
        </p:txBody>
      </p:sp>
      <p:pic>
        <p:nvPicPr>
          <p:cNvPr id="12290" name="Picture 2" descr="C:\Users\Arko\Desktop\Tesla\HABEX Project\HABEX Layerone 2013 Talk\par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4718"/>
            <a:ext cx="3048000" cy="481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rko\Desktop\Tesla\HABEX Project\HABEX Layerone 2013 Talk\parachute_cal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9" y="4046964"/>
            <a:ext cx="5394677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Payload Concept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general categories</a:t>
            </a:r>
          </a:p>
          <a:p>
            <a:pPr lvl="1"/>
            <a:r>
              <a:rPr lang="en-US" dirty="0" smtClean="0"/>
              <a:t>Pico (not too regulated, 50g UK)</a:t>
            </a:r>
          </a:p>
          <a:p>
            <a:pPr lvl="1"/>
            <a:r>
              <a:rPr lang="en-US" dirty="0" smtClean="0"/>
              <a:t>Small </a:t>
            </a:r>
            <a:r>
              <a:rPr lang="en-US" dirty="0"/>
              <a:t>(FAA,CAA,CASA regulated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MURICA (FAA,CAA,CASA regulated)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099" name="Picture 3" descr="C:\Users\Arko\Desktop\Tesla\HABEX Project\HABEX Layerone 2013 Talk\taking-pictures-from-sp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052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rko\Desktop\Tesla\HABEX Project\HABEX Layerone 2013 Talk\IMG_12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259683"/>
            <a:ext cx="1752600" cy="233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43600" y="3502281"/>
            <a:ext cx="156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Pico</a:t>
            </a:r>
            <a:endParaRPr lang="en-US" sz="1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5993368"/>
            <a:ext cx="156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Small</a:t>
            </a:r>
            <a:endParaRPr lang="en-US" sz="1800" b="1" dirty="0"/>
          </a:p>
        </p:txBody>
      </p:sp>
      <p:pic>
        <p:nvPicPr>
          <p:cNvPr id="4101" name="Picture 5" descr="C:\Users\Arko\Desktop\Tesla\HABEX Project\HABEX Layerone 2013 Talk\truss_track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708" y="1882051"/>
            <a:ext cx="1776892" cy="227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93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MURICA</a:t>
            </a:r>
            <a:endParaRPr lang="en-US" dirty="0"/>
          </a:p>
        </p:txBody>
      </p:sp>
      <p:pic>
        <p:nvPicPr>
          <p:cNvPr id="5122" name="Picture 2" descr="C:\Users\Arko\Desktop\Tesla\HABEX Project\HABEX Layerone 2013 Talk\p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4" y="1676400"/>
            <a:ext cx="3826496" cy="510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rko\Desktop\Tesla\HABEX Project\HABEX Layerone 2013 Talk\ca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76400"/>
            <a:ext cx="3810000" cy="503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45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Payload Comparison</a:t>
            </a:r>
            <a:endParaRPr lang="en-US" dirty="0"/>
          </a:p>
        </p:txBody>
      </p:sp>
      <p:pic>
        <p:nvPicPr>
          <p:cNvPr id="6146" name="Picture 2" descr="C:\Users\Arko\Desktop\Tesla\HABEX Project\HABEX Layerone 2013 Talk\europe_vs_u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6915648" cy="499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29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 smtClean="0"/>
              <a:t>About Me</a:t>
            </a:r>
            <a:endParaRPr lang="en" dirty="0"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457200" y="1704688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FontTx/>
              <a:buChar char="-"/>
            </a:pPr>
            <a:r>
              <a:rPr lang="en" dirty="0" smtClean="0"/>
              <a:t>Undergrad at Cal Poly Pomona</a:t>
            </a:r>
          </a:p>
          <a:p>
            <a:pPr lvl="1">
              <a:buFontTx/>
              <a:buChar char="-"/>
            </a:pPr>
            <a:r>
              <a:rPr lang="en" dirty="0" smtClean="0"/>
              <a:t>Electrical Engineering – emphasis in control systems</a:t>
            </a:r>
          </a:p>
          <a:p>
            <a:pPr>
              <a:buFontTx/>
              <a:buChar char="-"/>
            </a:pPr>
            <a:endParaRPr lang="en" dirty="0"/>
          </a:p>
          <a:p>
            <a:pPr>
              <a:buFontTx/>
              <a:buChar char="-"/>
            </a:pPr>
            <a:r>
              <a:rPr lang="en" dirty="0" smtClean="0"/>
              <a:t>Work for JPL/NASA</a:t>
            </a:r>
          </a:p>
          <a:p>
            <a:pPr lvl="1">
              <a:buFontTx/>
              <a:buChar char="-"/>
            </a:pPr>
            <a:r>
              <a:rPr lang="en" dirty="0" smtClean="0"/>
              <a:t>Software engineer for electronic part reliability testing/reporting systems</a:t>
            </a:r>
          </a:p>
          <a:p>
            <a:pPr>
              <a:buFontTx/>
              <a:buChar char="-"/>
            </a:pPr>
            <a:endParaRPr lang="en" dirty="0"/>
          </a:p>
          <a:p>
            <a:pPr>
              <a:buFontTx/>
              <a:buChar char="-"/>
            </a:pPr>
            <a:r>
              <a:rPr lang="en" dirty="0" smtClean="0"/>
              <a:t>Previous projects and work</a:t>
            </a:r>
          </a:p>
          <a:p>
            <a:pPr lvl="1">
              <a:buFontTx/>
              <a:buChar char="-"/>
            </a:pPr>
            <a:r>
              <a:rPr lang="en" dirty="0" smtClean="0"/>
              <a:t>Omni-directional drive system robots</a:t>
            </a:r>
          </a:p>
          <a:p>
            <a:pPr lvl="1">
              <a:buFontTx/>
              <a:buChar char="-"/>
            </a:pPr>
            <a:r>
              <a:rPr lang="en" dirty="0" smtClean="0"/>
              <a:t>Self-balancing robots</a:t>
            </a:r>
          </a:p>
          <a:p>
            <a:pPr lvl="1">
              <a:buFontTx/>
              <a:buChar char="-"/>
            </a:pPr>
            <a:r>
              <a:rPr lang="en" dirty="0" smtClean="0"/>
              <a:t>Harsh environment sensors</a:t>
            </a:r>
          </a:p>
          <a:p>
            <a:pPr lvl="1">
              <a:buFontTx/>
              <a:buChar char="-"/>
            </a:pPr>
            <a:r>
              <a:rPr lang="en" dirty="0" smtClean="0"/>
              <a:t>Plasma Lighting RF Ballasts</a:t>
            </a:r>
          </a:p>
          <a:p>
            <a:pPr lvl="1">
              <a:buFontTx/>
              <a:buChar char="-"/>
            </a:pPr>
            <a:r>
              <a:rPr lang="en" dirty="0" smtClean="0"/>
              <a:t>Many self-funded projects</a:t>
            </a:r>
          </a:p>
          <a:p>
            <a:pPr marL="457200" lvl="1" indent="0">
              <a:buNone/>
            </a:pPr>
            <a:endParaRPr lang="en" dirty="0" smtClean="0"/>
          </a:p>
          <a:p>
            <a:pPr>
              <a:buFontTx/>
              <a:buChar char="-"/>
            </a:pPr>
            <a:r>
              <a:rPr lang="en" dirty="0" smtClean="0"/>
              <a:t>DISCLAMER</a:t>
            </a:r>
          </a:p>
          <a:p>
            <a:pPr marL="457200" lvl="1" indent="0">
              <a:buNone/>
            </a:pPr>
            <a:r>
              <a:rPr lang="en" dirty="0" smtClean="0"/>
              <a:t>I am NOT here to represent JPL/NASA, all opinions and information provided are my own and are public information. </a:t>
            </a:r>
            <a:endParaRPr lang="en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/>
              <a:t>Payload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3004008" y="1779309"/>
            <a:ext cx="6172200" cy="271491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 smtClean="0"/>
              <a:t>- </a:t>
            </a:r>
            <a:r>
              <a:rPr lang="en" dirty="0"/>
              <a:t>Payload Camera</a:t>
            </a:r>
          </a:p>
          <a:p>
            <a:pPr lvl="0" rtl="0">
              <a:buNone/>
            </a:pPr>
            <a:r>
              <a:rPr lang="en" dirty="0"/>
              <a:t>	- </a:t>
            </a:r>
            <a:r>
              <a:rPr lang="en" dirty="0" smtClean="0"/>
              <a:t>You’re </a:t>
            </a:r>
            <a:r>
              <a:rPr lang="en" dirty="0"/>
              <a:t>high, take some pictures</a:t>
            </a:r>
          </a:p>
          <a:p>
            <a:endParaRPr lang="en" dirty="0"/>
          </a:p>
          <a:p>
            <a:pPr lvl="0" rtl="0">
              <a:buNone/>
            </a:pPr>
            <a:r>
              <a:rPr lang="en" dirty="0"/>
              <a:t>- Payload Science</a:t>
            </a:r>
          </a:p>
          <a:p>
            <a:pPr>
              <a:buNone/>
            </a:pPr>
            <a:r>
              <a:rPr lang="en" dirty="0"/>
              <a:t>	- Take measurements, do science, test </a:t>
            </a:r>
            <a:r>
              <a:rPr lang="en" dirty="0" smtClean="0"/>
              <a:t>equipment</a:t>
            </a:r>
          </a:p>
          <a:p>
            <a:pPr>
              <a:buNone/>
            </a:pPr>
            <a:endParaRPr lang="en" dirty="0"/>
          </a:p>
          <a:p>
            <a:pPr lvl="0">
              <a:buNone/>
            </a:pPr>
            <a:r>
              <a:rPr lang="en" dirty="0"/>
              <a:t>- Payload Radios</a:t>
            </a:r>
          </a:p>
          <a:p>
            <a:pPr lvl="0">
              <a:buNone/>
            </a:pPr>
            <a:r>
              <a:rPr lang="en" dirty="0"/>
              <a:t>	- Report position since the world is a big place</a:t>
            </a:r>
          </a:p>
          <a:p>
            <a:pPr lvl="0">
              <a:buNone/>
            </a:pPr>
            <a:r>
              <a:rPr lang="en" dirty="0"/>
              <a:t>	- 2-way communication for cut down and other features</a:t>
            </a:r>
          </a:p>
          <a:p>
            <a:pPr>
              <a:buNone/>
            </a:pPr>
            <a:endParaRPr lang="en" dirty="0" smtClean="0"/>
          </a:p>
        </p:txBody>
      </p:sp>
      <p:sp>
        <p:nvSpPr>
          <p:cNvPr id="3" name="Oval 2"/>
          <p:cNvSpPr/>
          <p:nvPr/>
        </p:nvSpPr>
        <p:spPr>
          <a:xfrm>
            <a:off x="7620000" y="4949858"/>
            <a:ext cx="322868" cy="322868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>
            <a:stCxn id="3" idx="4"/>
          </p:cNvCxnSpPr>
          <p:nvPr/>
        </p:nvCxnSpPr>
        <p:spPr>
          <a:xfrm>
            <a:off x="7781434" y="5272726"/>
            <a:ext cx="0" cy="8232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543800" y="6089715"/>
            <a:ext cx="237634" cy="5915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781434" y="6096000"/>
            <a:ext cx="219566" cy="5852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7315200" y="5410200"/>
            <a:ext cx="466234" cy="1614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781434" y="5410200"/>
            <a:ext cx="466234" cy="1614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086600" y="5180814"/>
            <a:ext cx="22860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124700" y="4876014"/>
            <a:ext cx="76200" cy="304014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086600" y="5243267"/>
            <a:ext cx="228600" cy="76200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667000" y="5028021"/>
            <a:ext cx="4267200" cy="30597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819400" y="5515843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Yo</a:t>
            </a:r>
            <a:r>
              <a:rPr lang="en-US" dirty="0" smtClean="0"/>
              <a:t> </a:t>
            </a:r>
            <a:r>
              <a:rPr lang="en-US" dirty="0" err="1" smtClean="0"/>
              <a:t>dawg</a:t>
            </a:r>
            <a:r>
              <a:rPr lang="en-US" dirty="0" smtClean="0"/>
              <a:t>, I’m at  +34.123, -114.456  at  3000m off the ground... </a:t>
            </a:r>
            <a:endParaRPr lang="en-US" dirty="0"/>
          </a:p>
        </p:txBody>
      </p:sp>
      <p:pic>
        <p:nvPicPr>
          <p:cNvPr id="1026" name="Picture 2" descr="C:\Users\Arko\Desktop\Tesla\HABEX Project\HABEX 2\PPT pictures\Spacelab_00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1" y="3587783"/>
            <a:ext cx="200025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ko\Desktop\Tesla\HABEX Project\HABEX 2\PPT pictures\3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2033833" cy="16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rko\Desktop\Tesla\HABEX Project\HABEX 2\PPT pictures\600px-20121214_2323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03" y="5111292"/>
            <a:ext cx="2206097" cy="165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/>
          <p:cNvSpPr/>
          <p:nvPr/>
        </p:nvSpPr>
        <p:spPr>
          <a:xfrm>
            <a:off x="7629034" y="500956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781434" y="500956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flipH="1">
            <a:off x="7851546" y="5028020"/>
            <a:ext cx="67166" cy="5773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flipH="1">
            <a:off x="7620000" y="5105400"/>
            <a:ext cx="67166" cy="5773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/>
              <a:t>Payload Radio</a:t>
            </a:r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457200" y="1704688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- APRS beacon (with GPS)</a:t>
            </a:r>
          </a:p>
          <a:p>
            <a:pPr lvl="0" rtl="0">
              <a:buNone/>
            </a:pPr>
            <a:r>
              <a:rPr lang="en" dirty="0"/>
              <a:t>	- 144.390Mhz (requires </a:t>
            </a:r>
            <a:r>
              <a:rPr lang="en" dirty="0" smtClean="0"/>
              <a:t>HAM license)</a:t>
            </a:r>
          </a:p>
          <a:p>
            <a:pPr lvl="0" rtl="0">
              <a:buNone/>
            </a:pPr>
            <a:endParaRPr lang="en" dirty="0"/>
          </a:p>
          <a:p>
            <a:pPr lvl="0" rtl="0">
              <a:buNone/>
            </a:pPr>
            <a:r>
              <a:rPr lang="en" dirty="0"/>
              <a:t>- RTTY beacon (with GPS)</a:t>
            </a:r>
          </a:p>
          <a:p>
            <a:pPr lvl="0" rtl="0">
              <a:buNone/>
            </a:pPr>
            <a:r>
              <a:rPr lang="en" dirty="0"/>
              <a:t>	- 434.075Mhz (requires </a:t>
            </a:r>
            <a:r>
              <a:rPr lang="en" dirty="0" smtClean="0"/>
              <a:t>HAM license </a:t>
            </a:r>
            <a:r>
              <a:rPr lang="en" dirty="0"/>
              <a:t>in US, no license require for UK)</a:t>
            </a:r>
          </a:p>
          <a:p>
            <a:pPr lvl="0" rtl="0">
              <a:buNone/>
            </a:pPr>
            <a:r>
              <a:rPr lang="en" dirty="0"/>
              <a:t>	</a:t>
            </a:r>
            <a:r>
              <a:rPr lang="en" dirty="0" smtClean="0"/>
              <a:t>- </a:t>
            </a:r>
            <a:r>
              <a:rPr lang="en" dirty="0"/>
              <a:t>915.075Mhz (no license require for US, required for UK)</a:t>
            </a:r>
          </a:p>
          <a:p>
            <a:pPr lvl="0" rtl="0">
              <a:buNone/>
            </a:pPr>
            <a:endParaRPr lang="en" dirty="0" smtClean="0"/>
          </a:p>
          <a:p>
            <a:pPr lvl="0" rtl="0">
              <a:buNone/>
            </a:pPr>
            <a:r>
              <a:rPr lang="en" dirty="0" smtClean="0"/>
              <a:t>- </a:t>
            </a:r>
            <a:r>
              <a:rPr lang="en" dirty="0"/>
              <a:t>Cellphone (with GPS)</a:t>
            </a:r>
          </a:p>
          <a:p>
            <a:pPr lvl="0" rtl="0">
              <a:buNone/>
            </a:pPr>
            <a:endParaRPr lang="en" dirty="0" smtClean="0"/>
          </a:p>
          <a:p>
            <a:pPr lvl="0" rtl="0">
              <a:buNone/>
            </a:pPr>
            <a:r>
              <a:rPr lang="en" dirty="0" smtClean="0"/>
              <a:t>- </a:t>
            </a:r>
            <a:r>
              <a:rPr lang="en" dirty="0"/>
              <a:t>SPOT (with GPS)</a:t>
            </a:r>
          </a:p>
          <a:p>
            <a:pPr lvl="0" rtl="0">
              <a:buNone/>
            </a:pPr>
            <a:endParaRPr lang="en" dirty="0" smtClean="0"/>
          </a:p>
          <a:p>
            <a:pPr lvl="0" rtl="0">
              <a:buNone/>
            </a:pPr>
            <a:r>
              <a:rPr lang="en" dirty="0" smtClean="0"/>
              <a:t>- </a:t>
            </a:r>
            <a:r>
              <a:rPr lang="en" dirty="0"/>
              <a:t>RDF Beacon (Radio Direction Finder)</a:t>
            </a:r>
          </a:p>
          <a:p>
            <a:pPr lvl="0" rtl="0">
              <a:buNone/>
            </a:pPr>
            <a:r>
              <a:rPr lang="en" dirty="0"/>
              <a:t>	-FM transmitter, tone</a:t>
            </a:r>
          </a:p>
          <a:p>
            <a:pPr lvl="0" rtl="0">
              <a:buNone/>
            </a:pPr>
            <a:r>
              <a:rPr lang="en" dirty="0"/>
              <a:t>	-Requires radio, directional antenna, maps, and compass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APRS (Automatic </a:t>
            </a:r>
            <a:r>
              <a:rPr lang="en-US" dirty="0"/>
              <a:t>Packet </a:t>
            </a:r>
            <a:r>
              <a:rPr lang="en-US" dirty="0" smtClean="0"/>
              <a:t>   		Reporting System)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4688"/>
            <a:ext cx="8229600" cy="48401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Specs?</a:t>
            </a:r>
          </a:p>
          <a:p>
            <a:r>
              <a:rPr lang="en-US" dirty="0" smtClean="0"/>
              <a:t>Frequency: 144.390Mhz  (USA)</a:t>
            </a:r>
          </a:p>
          <a:p>
            <a:r>
              <a:rPr lang="en-US" dirty="0" smtClean="0"/>
              <a:t>Modulation: AFSK (Audio Frequency Shift Keying)</a:t>
            </a:r>
          </a:p>
          <a:p>
            <a:r>
              <a:rPr lang="en-US" dirty="0" smtClean="0"/>
              <a:t>AX.25 protocol  @ 1200baud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Who‘s listening?</a:t>
            </a:r>
          </a:p>
          <a:p>
            <a:r>
              <a:rPr lang="en-US" dirty="0" smtClean="0"/>
              <a:t>A bunch of digipeaters along the United States @ 144.390Mhz</a:t>
            </a:r>
          </a:p>
          <a:p>
            <a:r>
              <a:rPr lang="en-US" dirty="0" smtClean="0"/>
              <a:t>You can setup your own station</a:t>
            </a:r>
          </a:p>
          <a:p>
            <a:pPr lvl="1"/>
            <a:r>
              <a:rPr lang="en-US" dirty="0" smtClean="0"/>
              <a:t>SDR</a:t>
            </a:r>
          </a:p>
          <a:p>
            <a:pPr lvl="1"/>
            <a:r>
              <a:rPr lang="en-US" dirty="0" smtClean="0"/>
              <a:t>TNC to serial </a:t>
            </a:r>
          </a:p>
          <a:p>
            <a:pPr lvl="1"/>
            <a:r>
              <a:rPr lang="en-US" dirty="0" err="1" smtClean="0"/>
              <a:t>APRSDroid</a:t>
            </a:r>
            <a:endParaRPr lang="en-US" dirty="0"/>
          </a:p>
          <a:p>
            <a:pPr lvl="1"/>
            <a:r>
              <a:rPr lang="en-US" dirty="0" smtClean="0"/>
              <a:t>Ham radio with an audio output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(connects to audio input of computer), use an AFSK decoder.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99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APRS Coverage</a:t>
            </a:r>
            <a:endParaRPr lang="en-US" dirty="0"/>
          </a:p>
        </p:txBody>
      </p:sp>
      <p:pic>
        <p:nvPicPr>
          <p:cNvPr id="2050" name="Picture 2" descr="C:\Users\Arko\Desktop\Tesla\HABEX Project\HABEX Layerone 2013 Talk\29ol8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6962775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94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APRS 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Station</a:t>
            </a:r>
            <a:endParaRPr lang="en-US" dirty="0"/>
          </a:p>
        </p:txBody>
      </p:sp>
      <p:pic>
        <p:nvPicPr>
          <p:cNvPr id="1026" name="Picture 2" descr="C:\Users\Arko\Desktop\Tesla\HABEX Project\HABEX Layerone 2013 Talk\st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85800"/>
            <a:ext cx="6029325" cy="589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334588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" sz="1800" dirty="0" smtClean="0"/>
              <a:t>This could be:</a:t>
            </a:r>
          </a:p>
          <a:p>
            <a:pPr lvl="0"/>
            <a:r>
              <a:rPr lang="en" sz="1800" dirty="0" smtClean="0"/>
              <a:t>-   Chase Car Station</a:t>
            </a:r>
          </a:p>
          <a:p>
            <a:pPr marL="285750" lvl="0" indent="-285750">
              <a:buFontTx/>
              <a:buChar char="-"/>
            </a:pPr>
            <a:r>
              <a:rPr lang="en" sz="1800" dirty="0" smtClean="0"/>
              <a:t>Ground Stations</a:t>
            </a:r>
          </a:p>
        </p:txBody>
      </p:sp>
    </p:spTree>
    <p:extLst>
      <p:ext uri="{BB962C8B-B14F-4D97-AF65-F5344CB8AC3E}">
        <p14:creationId xmlns:p14="http://schemas.microsoft.com/office/powerpoint/2010/main" val="140034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APRS Beacon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145530" y="3804889"/>
            <a:ext cx="990600" cy="60802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GPS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971800" y="3810000"/>
            <a:ext cx="2286000" cy="60802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Microcontroller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324600" y="3810003"/>
            <a:ext cx="1752600" cy="60802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Radio</a:t>
            </a:r>
            <a:endParaRPr lang="en-US" dirty="0"/>
          </a:p>
        </p:txBody>
      </p:sp>
      <p:cxnSp>
        <p:nvCxnSpPr>
          <p:cNvPr id="24" name="Straight Arrow Connector 23"/>
          <p:cNvCxnSpPr>
            <a:endCxn id="7" idx="1"/>
          </p:cNvCxnSpPr>
          <p:nvPr/>
        </p:nvCxnSpPr>
        <p:spPr>
          <a:xfrm>
            <a:off x="5257800" y="4114015"/>
            <a:ext cx="1066800" cy="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ular Callout 22"/>
          <p:cNvSpPr/>
          <p:nvPr/>
        </p:nvSpPr>
        <p:spPr>
          <a:xfrm>
            <a:off x="990600" y="1753381"/>
            <a:ext cx="2667000" cy="1523999"/>
          </a:xfrm>
          <a:prstGeom prst="wedgeRectCallout">
            <a:avLst>
              <a:gd name="adj1" fmla="val 5677"/>
              <a:gd name="adj2" fmla="val 103944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NEMA PACKET</a:t>
            </a:r>
          </a:p>
          <a:p>
            <a:pPr algn="ctr"/>
            <a:r>
              <a:rPr lang="en-US" dirty="0" smtClean="0"/>
              <a:t> </a:t>
            </a:r>
            <a:r>
              <a:rPr lang="en-US" dirty="0"/>
              <a:t>$GPGGA,123519,4807.038,N,01131.000,E,1,08,0.9,545.4,M,46.9,M,,*47</a:t>
            </a:r>
            <a:endParaRPr lang="en-US" b="1" dirty="0"/>
          </a:p>
        </p:txBody>
      </p:sp>
      <p:sp>
        <p:nvSpPr>
          <p:cNvPr id="26" name="Rectangular Callout 25"/>
          <p:cNvSpPr/>
          <p:nvPr/>
        </p:nvSpPr>
        <p:spPr>
          <a:xfrm>
            <a:off x="3276600" y="5105400"/>
            <a:ext cx="2667000" cy="1523999"/>
          </a:xfrm>
          <a:prstGeom prst="wedgeRectCallout">
            <a:avLst>
              <a:gd name="adj1" fmla="val -20479"/>
              <a:gd name="adj2" fmla="val -93995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b="1" dirty="0" smtClean="0"/>
              <a:t>Interface Devices</a:t>
            </a:r>
          </a:p>
          <a:p>
            <a:pPr marL="285750" indent="-285750">
              <a:buFontTx/>
              <a:buChar char="-"/>
            </a:pPr>
            <a:r>
              <a:rPr lang="en-US" b="1" dirty="0" smtClean="0"/>
              <a:t>Configure any GPS/Radio settings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Reformat to APRS Packet</a:t>
            </a:r>
          </a:p>
          <a:p>
            <a:pPr marL="285750" indent="-285750" algn="ctr">
              <a:buFontTx/>
              <a:buChar char="-"/>
            </a:pPr>
            <a:endParaRPr lang="en-US" b="1" dirty="0"/>
          </a:p>
        </p:txBody>
      </p:sp>
      <p:sp>
        <p:nvSpPr>
          <p:cNvPr id="27" name="Rectangular Callout 26"/>
          <p:cNvSpPr/>
          <p:nvPr/>
        </p:nvSpPr>
        <p:spPr>
          <a:xfrm>
            <a:off x="4991100" y="1759668"/>
            <a:ext cx="3024664" cy="1523999"/>
          </a:xfrm>
          <a:prstGeom prst="wedgeRectCallout">
            <a:avLst>
              <a:gd name="adj1" fmla="val -22247"/>
              <a:gd name="adj2" fmla="val 103325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APRS PACKET</a:t>
            </a:r>
          </a:p>
          <a:p>
            <a:pPr algn="ctr"/>
            <a:endParaRPr lang="en-US" b="1" dirty="0" smtClean="0"/>
          </a:p>
          <a:p>
            <a:r>
              <a:rPr lang="en-US" dirty="0" smtClean="0"/>
              <a:t> </a:t>
            </a:r>
            <a:r>
              <a:rPr lang="en-US" dirty="0"/>
              <a:t>N6ARA/WIDE1-1/WIDE2-1&gt;S4PRTQUI,?,F0:</a:t>
            </a:r>
          </a:p>
          <a:p>
            <a:r>
              <a:rPr lang="en-US" dirty="0"/>
              <a:t>`.+</a:t>
            </a:r>
            <a:r>
              <a:rPr lang="en-US" dirty="0" err="1"/>
              <a:t>Gl#PO</a:t>
            </a:r>
            <a:r>
              <a:rPr lang="en-US" dirty="0"/>
              <a:t>/"4q}HABEX|!V%@'b|!</a:t>
            </a:r>
            <a:r>
              <a:rPr lang="en-US" dirty="0" err="1"/>
              <a:t>w!u</a:t>
            </a:r>
            <a:r>
              <a:rPr lang="en-US" dirty="0"/>
              <a:t>!</a:t>
            </a:r>
            <a:endParaRPr lang="en-US" b="1" dirty="0"/>
          </a:p>
        </p:txBody>
      </p:sp>
      <p:cxnSp>
        <p:nvCxnSpPr>
          <p:cNvPr id="32" name="Straight Arrow Connector 31"/>
          <p:cNvCxnSpPr>
            <a:stCxn id="5" idx="3"/>
            <a:endCxn id="6" idx="1"/>
          </p:cNvCxnSpPr>
          <p:nvPr/>
        </p:nvCxnSpPr>
        <p:spPr>
          <a:xfrm>
            <a:off x="2136130" y="4108904"/>
            <a:ext cx="835670" cy="511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/>
          <p:nvPr/>
        </p:nvSpPr>
        <p:spPr>
          <a:xfrm rot="1216062">
            <a:off x="-78234" y="3847314"/>
            <a:ext cx="457200" cy="533400"/>
          </a:xfrm>
          <a:prstGeom prst="arc">
            <a:avLst>
              <a:gd name="adj1" fmla="val 16200000"/>
              <a:gd name="adj2" fmla="val 2502703"/>
            </a:avLst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c 35"/>
          <p:cNvSpPr/>
          <p:nvPr/>
        </p:nvSpPr>
        <p:spPr>
          <a:xfrm rot="1216062">
            <a:off x="176751" y="3849895"/>
            <a:ext cx="457200" cy="533400"/>
          </a:xfrm>
          <a:prstGeom prst="arc">
            <a:avLst>
              <a:gd name="adj1" fmla="val 16200000"/>
              <a:gd name="adj2" fmla="val 2502703"/>
            </a:avLst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c 36"/>
          <p:cNvSpPr/>
          <p:nvPr/>
        </p:nvSpPr>
        <p:spPr>
          <a:xfrm rot="1216062">
            <a:off x="455167" y="3866382"/>
            <a:ext cx="457200" cy="533400"/>
          </a:xfrm>
          <a:prstGeom prst="arc">
            <a:avLst>
              <a:gd name="adj1" fmla="val 16200000"/>
              <a:gd name="adj2" fmla="val 2502703"/>
            </a:avLst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/>
          <p:cNvSpPr/>
          <p:nvPr/>
        </p:nvSpPr>
        <p:spPr>
          <a:xfrm rot="1216062">
            <a:off x="7864693" y="3761659"/>
            <a:ext cx="712618" cy="709871"/>
          </a:xfrm>
          <a:prstGeom prst="arc">
            <a:avLst>
              <a:gd name="adj1" fmla="val 16200000"/>
              <a:gd name="adj2" fmla="val 2502703"/>
            </a:avLst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c 38"/>
          <p:cNvSpPr/>
          <p:nvPr/>
        </p:nvSpPr>
        <p:spPr>
          <a:xfrm rot="276544">
            <a:off x="7842291" y="3545196"/>
            <a:ext cx="1079418" cy="1175771"/>
          </a:xfrm>
          <a:prstGeom prst="arc">
            <a:avLst>
              <a:gd name="adj1" fmla="val 16261540"/>
              <a:gd name="adj2" fmla="val 3968059"/>
            </a:avLst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ular Callout 39"/>
          <p:cNvSpPr/>
          <p:nvPr/>
        </p:nvSpPr>
        <p:spPr>
          <a:xfrm>
            <a:off x="150366" y="4909793"/>
            <a:ext cx="1678434" cy="805207"/>
          </a:xfrm>
          <a:prstGeom prst="wedgeRectCallout">
            <a:avLst>
              <a:gd name="adj1" fmla="val -20479"/>
              <a:gd name="adj2" fmla="val -93995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GPS Signal from satellites</a:t>
            </a:r>
            <a:endParaRPr lang="en-US" b="1" dirty="0"/>
          </a:p>
        </p:txBody>
      </p:sp>
      <p:sp>
        <p:nvSpPr>
          <p:cNvPr id="41" name="Rectangular Callout 40"/>
          <p:cNvSpPr/>
          <p:nvPr/>
        </p:nvSpPr>
        <p:spPr>
          <a:xfrm>
            <a:off x="7176547" y="5118754"/>
            <a:ext cx="1678434" cy="805207"/>
          </a:xfrm>
          <a:prstGeom prst="wedgeRectCallout">
            <a:avLst>
              <a:gd name="adj1" fmla="val 25576"/>
              <a:gd name="adj2" fmla="val -109214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APRS packet transmission at 144.390Mhz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2719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APRS Beacon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62000" y="1894785"/>
            <a:ext cx="990600" cy="60802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GPS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743200" y="1892427"/>
            <a:ext cx="2286000" cy="60802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Microcontroller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400800" y="1894785"/>
            <a:ext cx="1752600" cy="60802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Radio</a:t>
            </a:r>
            <a:endParaRPr lang="en-US" dirty="0"/>
          </a:p>
        </p:txBody>
      </p:sp>
      <p:pic>
        <p:nvPicPr>
          <p:cNvPr id="3074" name="Picture 2" descr="C:\Users\Arko\Desktop\Tesla\HABEX Project\HABEX Layerone 2013 Talk\976799_10152850071360323_70613817_o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2971800"/>
            <a:ext cx="7400925" cy="357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218806" y="3352800"/>
            <a:ext cx="2895993" cy="1752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648201" y="4495800"/>
            <a:ext cx="914400" cy="838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315148" y="5410200"/>
            <a:ext cx="914400" cy="4191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371600" y="2502814"/>
            <a:ext cx="457200" cy="84998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0" idx="0"/>
          </p:cNvCxnSpPr>
          <p:nvPr/>
        </p:nvCxnSpPr>
        <p:spPr>
          <a:xfrm>
            <a:off x="4419601" y="2502814"/>
            <a:ext cx="685800" cy="199298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229548" y="2502814"/>
            <a:ext cx="1047552" cy="290738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6" idx="1"/>
          </p:cNvCxnSpPr>
          <p:nvPr/>
        </p:nvCxnSpPr>
        <p:spPr>
          <a:xfrm flipV="1">
            <a:off x="1752600" y="2196442"/>
            <a:ext cx="990600" cy="2357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  <a:endCxn id="7" idx="1"/>
          </p:cNvCxnSpPr>
          <p:nvPr/>
        </p:nvCxnSpPr>
        <p:spPr>
          <a:xfrm>
            <a:off x="5029200" y="2196442"/>
            <a:ext cx="1371600" cy="2358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07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APRS Beacon – HABEX2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62000" y="1894785"/>
            <a:ext cx="990600" cy="60802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GPS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743200" y="1892427"/>
            <a:ext cx="2286000" cy="60802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Microcontroller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400800" y="1894785"/>
            <a:ext cx="1752600" cy="60802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Radio</a:t>
            </a:r>
            <a:endParaRPr lang="en-US" dirty="0"/>
          </a:p>
        </p:txBody>
      </p:sp>
      <p:cxnSp>
        <p:nvCxnSpPr>
          <p:cNvPr id="13" name="Straight Arrow Connector 12"/>
          <p:cNvCxnSpPr>
            <a:endCxn id="6" idx="1"/>
          </p:cNvCxnSpPr>
          <p:nvPr/>
        </p:nvCxnSpPr>
        <p:spPr>
          <a:xfrm flipV="1">
            <a:off x="1752600" y="2196442"/>
            <a:ext cx="990600" cy="2357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  <a:endCxn id="7" idx="1"/>
          </p:cNvCxnSpPr>
          <p:nvPr/>
        </p:nvCxnSpPr>
        <p:spPr>
          <a:xfrm>
            <a:off x="5029200" y="2196442"/>
            <a:ext cx="1371600" cy="2358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 descr="C:\Users\Arko\Desktop\Tesla\HABEX Project\HABEX 2\PPT pictures\600px-20121214_232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251" y="2659468"/>
            <a:ext cx="5456074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143392" y="3362227"/>
            <a:ext cx="1447997" cy="8763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434503" y="2625612"/>
            <a:ext cx="914400" cy="14891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419601" y="3962400"/>
            <a:ext cx="914400" cy="121919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371600" y="2502814"/>
            <a:ext cx="457200" cy="84998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724400" y="2502814"/>
            <a:ext cx="152401" cy="145958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348903" y="2502814"/>
            <a:ext cx="2928198" cy="84998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12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RTTY Beacon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0601"/>
            <a:ext cx="8229600" cy="4840199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Specs?</a:t>
            </a:r>
          </a:p>
          <a:p>
            <a:r>
              <a:rPr lang="en-US" sz="1600" dirty="0"/>
              <a:t>Frequency: </a:t>
            </a:r>
            <a:r>
              <a:rPr lang="en-US" sz="1600" dirty="0" smtClean="0"/>
              <a:t>434.075Mhz-ish  (UK, USA if ham licensed)</a:t>
            </a:r>
            <a:endParaRPr lang="en-US" sz="1600" dirty="0"/>
          </a:p>
          <a:p>
            <a:r>
              <a:rPr lang="en-US" sz="1600" dirty="0"/>
              <a:t>Modulation</a:t>
            </a:r>
            <a:r>
              <a:rPr lang="en-US" sz="1600" dirty="0" smtClean="0"/>
              <a:t>: FSK</a:t>
            </a:r>
          </a:p>
          <a:p>
            <a:r>
              <a:rPr lang="en-US" sz="1600" dirty="0" smtClean="0"/>
              <a:t>Protocol: RTTY (Radioteletype)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Who‘s listening?</a:t>
            </a:r>
          </a:p>
          <a:p>
            <a:r>
              <a:rPr lang="en-US" sz="1600" dirty="0"/>
              <a:t>A bunch of </a:t>
            </a:r>
            <a:r>
              <a:rPr lang="en-US" sz="1600" dirty="0" smtClean="0"/>
              <a:t>radios along </a:t>
            </a:r>
            <a:r>
              <a:rPr lang="en-US" sz="1600" dirty="0"/>
              <a:t>the </a:t>
            </a:r>
            <a:r>
              <a:rPr lang="en-US" sz="1600" dirty="0" smtClean="0"/>
              <a:t>UK </a:t>
            </a:r>
            <a:r>
              <a:rPr lang="en-US" sz="1600" dirty="0"/>
              <a:t>@ </a:t>
            </a:r>
            <a:r>
              <a:rPr lang="en-US" sz="1600" dirty="0" smtClean="0"/>
              <a:t>434.075Mhz-ish</a:t>
            </a:r>
            <a:endParaRPr lang="en-US" sz="1600" dirty="0"/>
          </a:p>
          <a:p>
            <a:r>
              <a:rPr lang="en-US" sz="1600" dirty="0"/>
              <a:t>You can setup your own station</a:t>
            </a:r>
          </a:p>
          <a:p>
            <a:pPr lvl="1"/>
            <a:r>
              <a:rPr lang="en-US" sz="1600" dirty="0" smtClean="0"/>
              <a:t>SDR (active filter recommended)</a:t>
            </a:r>
            <a:endParaRPr lang="en-US" sz="1600" dirty="0"/>
          </a:p>
          <a:p>
            <a:pPr lvl="1"/>
            <a:r>
              <a:rPr lang="en-US" sz="1600" dirty="0"/>
              <a:t>Ham radio with an audio output </a:t>
            </a:r>
            <a:endParaRPr lang="en-US" sz="1600" dirty="0" smtClean="0"/>
          </a:p>
          <a:p>
            <a:pPr marL="457200" lvl="1" indent="0">
              <a:buNone/>
            </a:pPr>
            <a:r>
              <a:rPr lang="en-US" sz="1600" dirty="0" smtClean="0"/>
              <a:t>     (</a:t>
            </a:r>
            <a:r>
              <a:rPr lang="en-US" sz="1600" dirty="0"/>
              <a:t>connects to audio input of computer). </a:t>
            </a:r>
          </a:p>
          <a:p>
            <a:pPr marL="457200" lvl="1" indent="0">
              <a:buNone/>
            </a:pPr>
            <a:r>
              <a:rPr lang="en-US" sz="1600" dirty="0" smtClean="0"/>
              <a:t>- Using “DL-FLDIGI” to decode and upload information to internet</a:t>
            </a:r>
          </a:p>
          <a:p>
            <a:pPr lvl="1"/>
            <a:endParaRPr lang="en-US" sz="1600" dirty="0" smtClean="0"/>
          </a:p>
          <a:p>
            <a:pPr marL="457200" lvl="1" indent="0">
              <a:buNone/>
            </a:pPr>
            <a:endParaRPr lang="en-US" sz="1600" dirty="0" smtClean="0"/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3075" name="Picture 3" descr="C:\Users\Arko\Desktop\Tesla\HABEX Project\HABEX Layerone 2013 Talk\dlfldigi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826781"/>
            <a:ext cx="6562725" cy="201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3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RTTY Who’s listening?</a:t>
            </a:r>
            <a:endParaRPr lang="en-US" dirty="0"/>
          </a:p>
        </p:txBody>
      </p:sp>
      <p:pic>
        <p:nvPicPr>
          <p:cNvPr id="4" name="Picture 2" descr="C:\Users\Arko\Desktop\Tesla\HABEX Project\HABEX Layerone 2013 Talk\M8xFe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6160"/>
            <a:ext cx="9144000" cy="459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rko\Desktop\Tesla\HABEX Project\HABEX Layerone 2013 Talk\wtf_mat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5839"/>
            <a:ext cx="1752600" cy="98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1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/>
              <a:t>What is Near Space?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457200" y="5867400"/>
            <a:ext cx="8229600" cy="8298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 fontAlgn="base">
              <a:buNone/>
            </a:pPr>
            <a:r>
              <a:rPr lang="en-US" dirty="0" smtClean="0"/>
              <a:t>University </a:t>
            </a:r>
            <a:r>
              <a:rPr lang="en-US" dirty="0"/>
              <a:t>of Tennessee, </a:t>
            </a:r>
            <a:r>
              <a:rPr lang="en-US" dirty="0" smtClean="0"/>
              <a:t>Knoxville</a:t>
            </a:r>
          </a:p>
          <a:p>
            <a:pPr marL="0" indent="0" fontAlgn="base">
              <a:buNone/>
            </a:pPr>
            <a:r>
              <a:rPr lang="en-US" dirty="0">
                <a:hlinkClick r:id="rId3"/>
              </a:rPr>
              <a:t>http://csep10.phys.utk.edu/astr161/lect/earth/atmosphere.gif</a:t>
            </a:r>
            <a:endParaRPr lang="en-US" dirty="0"/>
          </a:p>
        </p:txBody>
      </p:sp>
      <p:pic>
        <p:nvPicPr>
          <p:cNvPr id="1027" name="Picture 3" descr="C:\Users\Arko\Desktop\Tesla\HABEX Project\HABEX Layerone 2013 Talk\atmospher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599"/>
            <a:ext cx="6019800" cy="39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7319433" y="3733800"/>
            <a:ext cx="838200" cy="685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391401" y="3074279"/>
            <a:ext cx="1726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Near Space</a:t>
            </a:r>
          </a:p>
          <a:p>
            <a:r>
              <a:rPr lang="en-US" sz="1800" b="1" dirty="0" smtClean="0"/>
              <a:t>100,000ft-ish</a:t>
            </a:r>
            <a:endParaRPr lang="en-US" sz="18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319433" y="2377474"/>
            <a:ext cx="533400" cy="15239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29568" y="172486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Space</a:t>
            </a:r>
          </a:p>
          <a:p>
            <a:r>
              <a:rPr lang="en-US" sz="1800" b="1" dirty="0" smtClean="0"/>
              <a:t>330,000ft-ish</a:t>
            </a:r>
            <a:endParaRPr lang="en-US" sz="1800" b="1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295400" y="4419600"/>
            <a:ext cx="6019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Cellular based tracker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Nullspace Labs – “NSL Tracker”</a:t>
            </a:r>
          </a:p>
          <a:p>
            <a:r>
              <a:rPr lang="en-US" dirty="0" smtClean="0"/>
              <a:t>DSS Circuits</a:t>
            </a:r>
          </a:p>
          <a:p>
            <a:r>
              <a:rPr lang="en-US" dirty="0" smtClean="0"/>
              <a:t>Android phone</a:t>
            </a:r>
          </a:p>
          <a:p>
            <a:r>
              <a:rPr lang="en-US" dirty="0" smtClean="0"/>
              <a:t>Pretty much any phone that can be programmed and has GPS</a:t>
            </a:r>
            <a:endParaRPr lang="en-US" dirty="0"/>
          </a:p>
        </p:txBody>
      </p:sp>
      <p:pic>
        <p:nvPicPr>
          <p:cNvPr id="1026" name="Picture 2" descr="C:\Users\Arko\Desktop\Tesla\HABEX Project\HABEX Layerone 2013 Talk\400px-8253030577_032edc3dd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400" y="3276600"/>
            <a:ext cx="3048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6248399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NSL Tracker</a:t>
            </a:r>
            <a:endParaRPr lang="en-US" sz="1600" b="1" dirty="0"/>
          </a:p>
        </p:txBody>
      </p:sp>
      <p:pic>
        <p:nvPicPr>
          <p:cNvPr id="5" name="Picture 2" descr="C:\Users\Arko\Desktop\Tesla\HABEX Project\HABEX Layerone 2013 Talk\photo-m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123938"/>
            <a:ext cx="4038600" cy="302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29200" y="6255848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DSS Circuits – Geogram One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2987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4801"/>
            <a:ext cx="7620299" cy="1351799"/>
          </a:xfrm>
        </p:spPr>
        <p:txBody>
          <a:bodyPr/>
          <a:lstStyle/>
          <a:p>
            <a:r>
              <a:rPr lang="en-US" dirty="0" smtClean="0"/>
              <a:t>RDF Beacon</a:t>
            </a:r>
            <a:br>
              <a:rPr lang="en-US" dirty="0" smtClean="0"/>
            </a:br>
            <a:r>
              <a:rPr lang="en-US" dirty="0" smtClean="0"/>
              <a:t>  Radio Direction Finder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39936"/>
            <a:ext cx="4876800" cy="2551063"/>
          </a:xfrm>
        </p:spPr>
        <p:txBody>
          <a:bodyPr/>
          <a:lstStyle/>
          <a:p>
            <a:r>
              <a:rPr lang="en-US" dirty="0" smtClean="0"/>
              <a:t>Beacon transmits an FM Tone</a:t>
            </a:r>
          </a:p>
          <a:p>
            <a:r>
              <a:rPr lang="en-US" dirty="0" smtClean="0"/>
              <a:t>Using a directional antenna and a ham radio with a speaker</a:t>
            </a:r>
          </a:p>
          <a:p>
            <a:pPr lvl="1"/>
            <a:r>
              <a:rPr lang="en-US" dirty="0" smtClean="0"/>
              <a:t>3 samples, find the point!</a:t>
            </a:r>
            <a:endParaRPr lang="en-US" dirty="0"/>
          </a:p>
        </p:txBody>
      </p:sp>
      <p:pic>
        <p:nvPicPr>
          <p:cNvPr id="2050" name="Picture 2" descr="C:\Users\Arko\Desktop\Tesla\HABEX Project\HABEX Layerone 2013 Talk\Package_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45360" y="2526855"/>
            <a:ext cx="5838826" cy="228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rko\Desktop\Tesla\HABEX Project\HABEX Layerone 2013 Talk\70cmYag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247" y="3143790"/>
            <a:ext cx="1941525" cy="34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rko\Desktop\Tesla\HABEX Project\HABEX Layerone 2013 Talk\image_ma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" y="3048000"/>
            <a:ext cx="4448666" cy="354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3429000" y="3200400"/>
            <a:ext cx="685800" cy="46912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>
            <a:glow rad="1270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514600" y="3296190"/>
            <a:ext cx="838200" cy="3733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>
            <a:glow rad="1270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429000" y="3733800"/>
            <a:ext cx="3048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>
            <a:glow rad="127000">
              <a:schemeClr val="tx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75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/>
              <a:t>Payload Tips/Guidelines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457200" y="1704688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 smtClean="0"/>
              <a:t>Watch </a:t>
            </a:r>
            <a:r>
              <a:rPr lang="en" dirty="0"/>
              <a:t>cho mass</a:t>
            </a:r>
          </a:p>
          <a:p>
            <a:pPr lvl="1"/>
            <a:r>
              <a:rPr lang="en" dirty="0" smtClean="0"/>
              <a:t>budget </a:t>
            </a:r>
            <a:r>
              <a:rPr lang="en" dirty="0"/>
              <a:t>mass for </a:t>
            </a:r>
            <a:r>
              <a:rPr lang="en" dirty="0" smtClean="0"/>
              <a:t>everything</a:t>
            </a:r>
          </a:p>
          <a:p>
            <a:pPr lvl="2"/>
            <a:r>
              <a:rPr lang="en-US" dirty="0" smtClean="0"/>
              <a:t>B</a:t>
            </a:r>
            <a:r>
              <a:rPr lang="en" dirty="0" smtClean="0"/>
              <a:t>alloon</a:t>
            </a:r>
          </a:p>
          <a:p>
            <a:pPr lvl="2"/>
            <a:r>
              <a:rPr lang="en-US" dirty="0" smtClean="0"/>
              <a:t>P</a:t>
            </a:r>
            <a:r>
              <a:rPr lang="en" dirty="0" smtClean="0"/>
              <a:t>arachute</a:t>
            </a:r>
          </a:p>
          <a:p>
            <a:pPr lvl="2"/>
            <a:r>
              <a:rPr lang="en" dirty="0" smtClean="0"/>
              <a:t>payload </a:t>
            </a:r>
            <a:r>
              <a:rPr lang="en" dirty="0"/>
              <a:t>radios, payload camera, payload </a:t>
            </a:r>
            <a:r>
              <a:rPr lang="en" dirty="0" smtClean="0"/>
              <a:t>science </a:t>
            </a:r>
          </a:p>
          <a:p>
            <a:pPr lvl="1"/>
            <a:r>
              <a:rPr lang="en" dirty="0" smtClean="0"/>
              <a:t>measure </a:t>
            </a:r>
            <a:r>
              <a:rPr lang="en" dirty="0"/>
              <a:t>mass as you </a:t>
            </a:r>
            <a:r>
              <a:rPr lang="en" dirty="0" smtClean="0"/>
              <a:t>go</a:t>
            </a:r>
          </a:p>
          <a:p>
            <a:pPr marL="457200" lvl="1" indent="0">
              <a:buNone/>
            </a:pPr>
            <a:endParaRPr lang="en" dirty="0"/>
          </a:p>
          <a:p>
            <a:r>
              <a:rPr lang="en" dirty="0" smtClean="0"/>
              <a:t>Power devices separately</a:t>
            </a:r>
            <a:endParaRPr lang="en" dirty="0"/>
          </a:p>
          <a:p>
            <a:r>
              <a:rPr lang="en" dirty="0" smtClean="0"/>
              <a:t>Redundancy, </a:t>
            </a:r>
            <a:r>
              <a:rPr lang="en" dirty="0"/>
              <a:t>Redundancy, Redundancy</a:t>
            </a:r>
          </a:p>
          <a:p>
            <a:pPr lvl="1"/>
            <a:r>
              <a:rPr lang="en" dirty="0" smtClean="0"/>
              <a:t>Different radios, powered separately</a:t>
            </a:r>
          </a:p>
          <a:p>
            <a:r>
              <a:rPr lang="en" dirty="0" smtClean="0"/>
              <a:t>Simple </a:t>
            </a:r>
            <a:r>
              <a:rPr lang="en" dirty="0"/>
              <a:t>designs are the </a:t>
            </a:r>
            <a:r>
              <a:rPr lang="en" dirty="0" smtClean="0"/>
              <a:t>best</a:t>
            </a:r>
            <a:endParaRPr lang="en" dirty="0"/>
          </a:p>
          <a:p>
            <a:r>
              <a:rPr lang="en" dirty="0" smtClean="0"/>
              <a:t>Plenty </a:t>
            </a:r>
            <a:r>
              <a:rPr lang="en" dirty="0"/>
              <a:t>of </a:t>
            </a:r>
            <a:r>
              <a:rPr lang="en" dirty="0" smtClean="0"/>
              <a:t>insulation (Expanded or Extruded Polystyrene) (Closed cell)</a:t>
            </a:r>
            <a:endParaRPr lang="en" dirty="0"/>
          </a:p>
          <a:p>
            <a:r>
              <a:rPr lang="en" dirty="0" smtClean="0"/>
              <a:t>Learn to tie good knots</a:t>
            </a:r>
          </a:p>
          <a:p>
            <a:pPr marL="0" indent="0">
              <a:buNone/>
            </a:pPr>
            <a:endParaRPr lang="en" dirty="0" smtClean="0"/>
          </a:p>
          <a:p>
            <a:r>
              <a:rPr lang="en" dirty="0" smtClean="0"/>
              <a:t>DO A CIRCUIT &amp; SYSTEMS ANALYSIS</a:t>
            </a:r>
          </a:p>
          <a:p>
            <a:r>
              <a:rPr lang="en" dirty="0" smtClean="0"/>
              <a:t>TEST TEST TEST TEST TEST TEST TEST TEST TEST TEST TEST </a:t>
            </a:r>
            <a:endParaRPr lang="en" dirty="0"/>
          </a:p>
          <a:p>
            <a:endParaRPr lang="en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/>
              <a:t>Should I bring a coat?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457200" y="1704688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 smtClean="0"/>
              <a:t>- Near </a:t>
            </a:r>
            <a:r>
              <a:rPr lang="en" dirty="0"/>
              <a:t>space is </a:t>
            </a:r>
            <a:r>
              <a:rPr lang="en" dirty="0" smtClean="0"/>
              <a:t>cold: -60C to +40C</a:t>
            </a:r>
            <a:endParaRPr lang="en" dirty="0"/>
          </a:p>
          <a:p>
            <a:pPr lvl="0" rtl="0">
              <a:buNone/>
            </a:pPr>
            <a:r>
              <a:rPr lang="en" dirty="0" smtClean="0"/>
              <a:t>- </a:t>
            </a:r>
            <a:r>
              <a:rPr lang="en" dirty="0"/>
              <a:t>Near space is a near </a:t>
            </a:r>
            <a:r>
              <a:rPr lang="en" dirty="0" smtClean="0"/>
              <a:t>vacuum: 0.01atm (1010Pa)  - 1atm (101325Pa)</a:t>
            </a:r>
          </a:p>
          <a:p>
            <a:pPr lvl="0" rtl="0">
              <a:buNone/>
            </a:pPr>
            <a:r>
              <a:rPr lang="en" dirty="0" smtClean="0"/>
              <a:t>- Mountains </a:t>
            </a:r>
          </a:p>
          <a:p>
            <a:pPr lvl="0" rtl="0">
              <a:buNone/>
            </a:pPr>
            <a:r>
              <a:rPr lang="en" dirty="0" smtClean="0"/>
              <a:t>- Lakes/rivers/H20 </a:t>
            </a:r>
          </a:p>
          <a:p>
            <a:pPr lvl="0" rtl="0">
              <a:buNone/>
            </a:pPr>
            <a:r>
              <a:rPr lang="en" dirty="0" smtClean="0"/>
              <a:t>- Volcanos </a:t>
            </a:r>
          </a:p>
          <a:p>
            <a:pPr lvl="0" rtl="0">
              <a:buNone/>
            </a:pPr>
            <a:r>
              <a:rPr lang="en" dirty="0" smtClean="0"/>
              <a:t>- Expected Winds:  1-3g , 80+mph winds (releative to air pressure)</a:t>
            </a:r>
          </a:p>
          <a:p>
            <a:pPr lvl="0" rtl="0">
              <a:buNone/>
            </a:pPr>
            <a:r>
              <a:rPr lang="en" dirty="0" smtClean="0"/>
              <a:t>- Flight time: 1hr – 2hrs (floaters could last 24hrs+)</a:t>
            </a:r>
          </a:p>
          <a:p>
            <a:pPr lvl="0" rtl="0">
              <a:buNone/>
            </a:pPr>
            <a:endParaRPr lang="en" dirty="0"/>
          </a:p>
          <a:p>
            <a:pPr lvl="0" rtl="0">
              <a:buNone/>
            </a:pPr>
            <a:r>
              <a:rPr lang="en" dirty="0"/>
              <a:t>- Electronics don't like these things </a:t>
            </a:r>
            <a:r>
              <a:rPr lang="en" dirty="0" smtClean="0"/>
              <a:t>(I’ll cover this soon)</a:t>
            </a:r>
            <a:endParaRPr lang="en" dirty="0"/>
          </a:p>
        </p:txBody>
      </p:sp>
      <p:pic>
        <p:nvPicPr>
          <p:cNvPr id="1026" name="Picture 2" descr="C:\Users\Arko\Desktop\Tesla\HABEX Project\HABEX Layerone 2013 Talk\Cold-The-Shining-DI-DI-to-L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35311"/>
            <a:ext cx="3962400" cy="222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541437" y="1447800"/>
            <a:ext cx="7315499" cy="648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/>
              <a:t>Prototype &amp; Test &amp; Revise	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457200" y="1704688"/>
            <a:ext cx="85344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FontTx/>
              <a:buChar char="-"/>
            </a:pPr>
            <a:r>
              <a:rPr lang="en" dirty="0" smtClean="0"/>
              <a:t>Build </a:t>
            </a:r>
            <a:r>
              <a:rPr lang="en" dirty="0"/>
              <a:t>and test prototype in normal (1atm @ 25C) and work out software </a:t>
            </a:r>
            <a:r>
              <a:rPr lang="en" dirty="0" smtClean="0"/>
              <a:t>bugs</a:t>
            </a:r>
          </a:p>
          <a:p>
            <a:pPr lvl="0" rtl="0">
              <a:buFontTx/>
              <a:buChar char="-"/>
            </a:pPr>
            <a:r>
              <a:rPr lang="en" dirty="0" smtClean="0"/>
              <a:t>Try to build two:</a:t>
            </a:r>
          </a:p>
          <a:p>
            <a:pPr lvl="1">
              <a:buFontTx/>
              <a:buChar char="-"/>
            </a:pPr>
            <a:r>
              <a:rPr lang="en" dirty="0" smtClean="0"/>
              <a:t>Mod it, fix it</a:t>
            </a:r>
          </a:p>
          <a:p>
            <a:pPr lvl="1">
              <a:buFontTx/>
              <a:buChar char="-"/>
            </a:pPr>
            <a:r>
              <a:rPr lang="en" dirty="0" smtClean="0"/>
              <a:t>Beat it up, test it, revise it</a:t>
            </a:r>
          </a:p>
          <a:p>
            <a:pPr lvl="1">
              <a:buFontTx/>
              <a:buChar char="-"/>
            </a:pPr>
            <a:r>
              <a:rPr lang="en" dirty="0" smtClean="0"/>
              <a:t>Apply final revisions to flight hardware and do environmental testing</a:t>
            </a:r>
          </a:p>
          <a:p>
            <a:pPr lvl="0" rtl="0">
              <a:buFontTx/>
              <a:buChar char="-"/>
            </a:pPr>
            <a:endParaRPr lang="en" dirty="0"/>
          </a:p>
          <a:p>
            <a:pPr lvl="0" rtl="0">
              <a:buNone/>
            </a:pPr>
            <a:endParaRPr lang="en" dirty="0" smtClean="0"/>
          </a:p>
          <a:p>
            <a:pPr lvl="0" rtl="0">
              <a:buNone/>
            </a:pPr>
            <a:endParaRPr lang="en" dirty="0"/>
          </a:p>
          <a:p>
            <a:pPr lvl="0" rtl="0">
              <a:buNone/>
            </a:pPr>
            <a:endParaRPr lang="en" dirty="0" smtClean="0"/>
          </a:p>
          <a:p>
            <a:pPr lvl="0" rtl="0">
              <a:buNone/>
            </a:pPr>
            <a:endParaRPr lang="en" dirty="0"/>
          </a:p>
          <a:p>
            <a:pPr lvl="0" rtl="0">
              <a:buNone/>
            </a:pPr>
            <a:endParaRPr lang="en" dirty="0" smtClean="0"/>
          </a:p>
          <a:p>
            <a:pPr lvl="0" rtl="0">
              <a:buNone/>
            </a:pPr>
            <a:endParaRPr lang="en" dirty="0"/>
          </a:p>
          <a:p>
            <a:pPr lvl="0" rtl="0">
              <a:buNone/>
            </a:pPr>
            <a:endParaRPr lang="en" dirty="0" smtClean="0"/>
          </a:p>
          <a:p>
            <a:pPr lvl="0" rtl="0">
              <a:buNone/>
            </a:pPr>
            <a:endParaRPr lang="en" dirty="0" smtClean="0"/>
          </a:p>
          <a:p>
            <a:pPr lvl="0" rtl="0">
              <a:buNone/>
            </a:pPr>
            <a:r>
              <a:rPr lang="en" dirty="0" smtClean="0"/>
              <a:t>- </a:t>
            </a:r>
            <a:r>
              <a:rPr lang="en" dirty="0"/>
              <a:t>Plan for failures (GPS signal loss, GPS chip comm loss, backup plans, resets, etc)</a:t>
            </a:r>
          </a:p>
          <a:p>
            <a:endParaRPr lang="en" dirty="0"/>
          </a:p>
          <a:p>
            <a:endParaRPr lang="en" dirty="0"/>
          </a:p>
        </p:txBody>
      </p:sp>
      <p:pic>
        <p:nvPicPr>
          <p:cNvPr id="2050" name="Picture 2" descr="C:\Users\Arko\Desktop\Tesla\HABEX Project\HABEX Layerone 2013 Talk\976799_10152850071360323_70613817_o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87360"/>
            <a:ext cx="3056187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rko\Desktop\Tesla\HABEX Project\HABEX Layerone 2013 Talk\976799_10152850071360323_70613817_o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134" y="3487360"/>
            <a:ext cx="3056187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3583" y="5012323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Flight Hardware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91200" y="5012323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Test  Hardware</a:t>
            </a:r>
            <a:endParaRPr lang="en-US" sz="1600" b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241232" y="134801"/>
            <a:ext cx="7743299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/>
              <a:t>So you think you've got a HAB?</a:t>
            </a:r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457200" y="1704688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- Does it pass basic tests?</a:t>
            </a:r>
          </a:p>
          <a:p>
            <a:pPr lvl="0" rtl="0">
              <a:buNone/>
            </a:pPr>
            <a:r>
              <a:rPr lang="en" dirty="0"/>
              <a:t>	- </a:t>
            </a:r>
            <a:r>
              <a:rPr lang="en" dirty="0" smtClean="0"/>
              <a:t>power </a:t>
            </a:r>
            <a:r>
              <a:rPr lang="en" dirty="0"/>
              <a:t>up, find gps, transmit position (tested on battery)</a:t>
            </a:r>
          </a:p>
          <a:p>
            <a:pPr lvl="0" rtl="0">
              <a:buNone/>
            </a:pPr>
            <a:r>
              <a:rPr lang="en" dirty="0"/>
              <a:t>	- block gps, does it go into beacon mode?</a:t>
            </a:r>
          </a:p>
          <a:p>
            <a:pPr lvl="0" rtl="0">
              <a:buNone/>
            </a:pPr>
            <a:r>
              <a:rPr lang="en" dirty="0"/>
              <a:t>	- checksums</a:t>
            </a:r>
          </a:p>
          <a:p>
            <a:pPr lvl="0" rtl="0">
              <a:buNone/>
            </a:pPr>
            <a:r>
              <a:rPr lang="en" dirty="0"/>
              <a:t>	- </a:t>
            </a:r>
            <a:r>
              <a:rPr lang="en" dirty="0" smtClean="0"/>
              <a:t>radio </a:t>
            </a:r>
            <a:r>
              <a:rPr lang="en" dirty="0"/>
              <a:t>range, climb a mountain and transmit, test your ground stations</a:t>
            </a:r>
          </a:p>
          <a:p>
            <a:pPr lvl="0" rtl="0">
              <a:buNone/>
            </a:pPr>
            <a:r>
              <a:rPr lang="en" dirty="0"/>
              <a:t>	- </a:t>
            </a:r>
            <a:r>
              <a:rPr lang="en" dirty="0" smtClean="0"/>
              <a:t>chase </a:t>
            </a:r>
            <a:r>
              <a:rPr lang="en" dirty="0"/>
              <a:t>the payload</a:t>
            </a:r>
          </a:p>
          <a:p>
            <a:pPr lvl="0" rtl="0">
              <a:buNone/>
            </a:pPr>
            <a:r>
              <a:rPr lang="en" dirty="0"/>
              <a:t>- Power calculations</a:t>
            </a:r>
          </a:p>
          <a:p>
            <a:pPr lvl="0" rtl="0">
              <a:buNone/>
            </a:pPr>
            <a:r>
              <a:rPr lang="en" dirty="0"/>
              <a:t>	- measure actual </a:t>
            </a:r>
            <a:r>
              <a:rPr lang="en" dirty="0" smtClean="0"/>
              <a:t>lifetime</a:t>
            </a:r>
          </a:p>
          <a:p>
            <a:pPr lvl="0" rtl="0">
              <a:buNone/>
            </a:pPr>
            <a:r>
              <a:rPr lang="en" dirty="0"/>
              <a:t>	</a:t>
            </a:r>
            <a:r>
              <a:rPr lang="en" dirty="0" smtClean="0"/>
              <a:t>- aim for double what you expect your flight time to be</a:t>
            </a:r>
            <a:endParaRPr lang="en" dirty="0"/>
          </a:p>
          <a:p>
            <a:pPr lvl="0" rtl="0">
              <a:buNone/>
            </a:pPr>
            <a:r>
              <a:rPr lang="en" dirty="0"/>
              <a:t>- Test your ground equipment</a:t>
            </a:r>
          </a:p>
          <a:p>
            <a:pPr lvl="0" rtl="0">
              <a:buNone/>
            </a:pPr>
            <a:r>
              <a:rPr lang="en" dirty="0"/>
              <a:t>	- </a:t>
            </a:r>
            <a:r>
              <a:rPr lang="en" dirty="0" smtClean="0"/>
              <a:t>software </a:t>
            </a:r>
            <a:r>
              <a:rPr lang="en" dirty="0"/>
              <a:t>decoding ok?</a:t>
            </a:r>
          </a:p>
          <a:p>
            <a:pPr lvl="0" rtl="0">
              <a:buNone/>
            </a:pPr>
            <a:r>
              <a:rPr lang="en" dirty="0"/>
              <a:t>	- </a:t>
            </a:r>
            <a:r>
              <a:rPr lang="en" dirty="0" smtClean="0"/>
              <a:t>find </a:t>
            </a:r>
            <a:r>
              <a:rPr lang="en" dirty="0"/>
              <a:t>problems and fix them now and not on launch day</a:t>
            </a:r>
          </a:p>
          <a:p>
            <a:pPr>
              <a:buNone/>
            </a:pPr>
            <a:r>
              <a:rPr lang="en" dirty="0"/>
              <a:t>		- shocking how simple it is, yet it can be </a:t>
            </a:r>
            <a:r>
              <a:rPr lang="en" dirty="0" smtClean="0"/>
              <a:t>overlooked</a:t>
            </a:r>
          </a:p>
          <a:p>
            <a:pPr>
              <a:buNone/>
            </a:pPr>
            <a:r>
              <a:rPr lang="en" dirty="0" smtClean="0"/>
              <a:t>- Rope useage (have a layout on how to avoid things tangling)</a:t>
            </a:r>
            <a:endParaRPr lang="en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 smtClean="0"/>
              <a:t>Near Space Environment</a:t>
            </a:r>
            <a:endParaRPr lang="en" dirty="0"/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152400" y="1752600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	</a:t>
            </a:r>
            <a:r>
              <a:rPr lang="en" dirty="0" smtClean="0"/>
              <a:t>1) </a:t>
            </a:r>
            <a:r>
              <a:rPr lang="en" dirty="0"/>
              <a:t>Wind </a:t>
            </a:r>
            <a:endParaRPr lang="en" dirty="0" smtClean="0"/>
          </a:p>
          <a:p>
            <a:pPr lvl="0" rtl="0">
              <a:buNone/>
            </a:pPr>
            <a:r>
              <a:rPr lang="en" dirty="0"/>
              <a:t>	</a:t>
            </a:r>
            <a:r>
              <a:rPr lang="en" dirty="0" smtClean="0"/>
              <a:t>	- undo connections</a:t>
            </a:r>
          </a:p>
          <a:p>
            <a:pPr lvl="0" rtl="0">
              <a:buNone/>
            </a:pPr>
            <a:r>
              <a:rPr lang="en" dirty="0"/>
              <a:t>	</a:t>
            </a:r>
            <a:r>
              <a:rPr lang="en" dirty="0" smtClean="0"/>
              <a:t>	- break things</a:t>
            </a:r>
          </a:p>
          <a:p>
            <a:pPr lvl="0" rtl="0">
              <a:buNone/>
            </a:pPr>
            <a:r>
              <a:rPr lang="en" dirty="0" smtClean="0"/>
              <a:t>		- rip </a:t>
            </a:r>
            <a:r>
              <a:rPr lang="en" dirty="0"/>
              <a:t>the payload </a:t>
            </a:r>
            <a:r>
              <a:rPr lang="en" dirty="0" smtClean="0"/>
              <a:t>apart</a:t>
            </a:r>
            <a:endParaRPr lang="en" dirty="0"/>
          </a:p>
          <a:p>
            <a:endParaRPr lang="en" dirty="0"/>
          </a:p>
          <a:p>
            <a:pPr lvl="0" rtl="0">
              <a:buNone/>
            </a:pPr>
            <a:r>
              <a:rPr lang="en" dirty="0"/>
              <a:t>	</a:t>
            </a:r>
            <a:r>
              <a:rPr lang="en" dirty="0" smtClean="0"/>
              <a:t>2) Temperature </a:t>
            </a:r>
          </a:p>
          <a:p>
            <a:pPr lvl="0" rtl="0">
              <a:buNone/>
            </a:pPr>
            <a:r>
              <a:rPr lang="en" dirty="0"/>
              <a:t>	</a:t>
            </a:r>
            <a:r>
              <a:rPr lang="en" dirty="0" smtClean="0"/>
              <a:t>	- </a:t>
            </a:r>
            <a:r>
              <a:rPr lang="en" dirty="0"/>
              <a:t>c</a:t>
            </a:r>
            <a:r>
              <a:rPr lang="en" dirty="0" smtClean="0"/>
              <a:t>old </a:t>
            </a:r>
            <a:r>
              <a:rPr lang="en" dirty="0"/>
              <a:t>temperatures can kill </a:t>
            </a:r>
            <a:r>
              <a:rPr lang="en" dirty="0" smtClean="0"/>
              <a:t>hardware</a:t>
            </a:r>
            <a:endParaRPr lang="en" dirty="0"/>
          </a:p>
          <a:p>
            <a:endParaRPr lang="en" dirty="0"/>
          </a:p>
          <a:p>
            <a:pPr lvl="0" rtl="0">
              <a:buNone/>
            </a:pPr>
            <a:r>
              <a:rPr lang="en" dirty="0"/>
              <a:t>	</a:t>
            </a:r>
            <a:r>
              <a:rPr lang="en" dirty="0" smtClean="0"/>
              <a:t>3) Vacuum </a:t>
            </a:r>
          </a:p>
          <a:p>
            <a:pPr lvl="0" rtl="0">
              <a:buNone/>
            </a:pPr>
            <a:r>
              <a:rPr lang="en" dirty="0"/>
              <a:t>	</a:t>
            </a:r>
            <a:r>
              <a:rPr lang="en" dirty="0" smtClean="0"/>
              <a:t>	- lack </a:t>
            </a:r>
            <a:r>
              <a:rPr lang="en" dirty="0"/>
              <a:t>of air could cause parts that rely on </a:t>
            </a:r>
            <a:endParaRPr lang="en" dirty="0" smtClean="0"/>
          </a:p>
          <a:p>
            <a:pPr lvl="0" rtl="0">
              <a:buNone/>
            </a:pPr>
            <a:r>
              <a:rPr lang="en" dirty="0"/>
              <a:t>	</a:t>
            </a:r>
            <a:r>
              <a:rPr lang="en" dirty="0" smtClean="0"/>
              <a:t>	  convection </a:t>
            </a:r>
            <a:r>
              <a:rPr lang="en" dirty="0"/>
              <a:t>to cool to </a:t>
            </a:r>
            <a:r>
              <a:rPr lang="en" dirty="0" smtClean="0"/>
              <a:t>overheat</a:t>
            </a:r>
          </a:p>
          <a:p>
            <a:pPr lvl="0" rtl="0">
              <a:buNone/>
            </a:pPr>
            <a:endParaRPr lang="en" dirty="0"/>
          </a:p>
          <a:p>
            <a:pPr lvl="0" rtl="0">
              <a:buNone/>
            </a:pPr>
            <a:r>
              <a:rPr lang="en" dirty="0"/>
              <a:t>	</a:t>
            </a:r>
            <a:r>
              <a:rPr lang="en" dirty="0" smtClean="0"/>
              <a:t>4) EMC </a:t>
            </a:r>
            <a:endParaRPr lang="en" dirty="0"/>
          </a:p>
          <a:p>
            <a:pPr lvl="0" rtl="0">
              <a:buNone/>
            </a:pPr>
            <a:r>
              <a:rPr lang="en-US" dirty="0"/>
              <a:t>	</a:t>
            </a:r>
            <a:r>
              <a:rPr lang="en-US" dirty="0" smtClean="0"/>
              <a:t>	- </a:t>
            </a:r>
            <a:r>
              <a:rPr lang="en" dirty="0" smtClean="0"/>
              <a:t>your </a:t>
            </a:r>
            <a:r>
              <a:rPr lang="en" dirty="0"/>
              <a:t>radios could crosstalk, </a:t>
            </a:r>
            <a:r>
              <a:rPr lang="en" dirty="0" smtClean="0"/>
              <a:t>step </a:t>
            </a:r>
            <a:r>
              <a:rPr lang="en" dirty="0"/>
              <a:t>on each </a:t>
            </a:r>
            <a:r>
              <a:rPr lang="en" dirty="0" smtClean="0"/>
              <a:t>other</a:t>
            </a:r>
          </a:p>
          <a:p>
            <a:pPr lvl="0" rtl="0">
              <a:buNone/>
            </a:pPr>
            <a:r>
              <a:rPr lang="en" dirty="0"/>
              <a:t>	</a:t>
            </a:r>
            <a:r>
              <a:rPr lang="en" dirty="0" smtClean="0"/>
              <a:t>	- signals could couple </a:t>
            </a:r>
            <a:r>
              <a:rPr lang="en" dirty="0"/>
              <a:t>and </a:t>
            </a:r>
            <a:r>
              <a:rPr lang="en" dirty="0" smtClean="0"/>
              <a:t>damage</a:t>
            </a:r>
            <a:endParaRPr lang="en" dirty="0"/>
          </a:p>
          <a:p>
            <a:endParaRPr lang="en" dirty="0"/>
          </a:p>
        </p:txBody>
      </p:sp>
      <p:pic>
        <p:nvPicPr>
          <p:cNvPr id="5122" name="Picture 2" descr="C:\Users\Arko\Desktop\Tesla\HABEX Project\HABEX Layerone 2013 Talk\talladega_nigh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05000"/>
            <a:ext cx="3282297" cy="21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/>
              <a:t>How to fix ENV problems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457200" y="1704688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buFontTx/>
              <a:buChar char="-"/>
            </a:pPr>
            <a:r>
              <a:rPr lang="en" dirty="0"/>
              <a:t>Winds: </a:t>
            </a:r>
          </a:p>
          <a:p>
            <a:pPr lvl="1">
              <a:buFontTx/>
              <a:buChar char="-"/>
            </a:pPr>
            <a:r>
              <a:rPr lang="en" dirty="0"/>
              <a:t>tie downs, hot glue, connectors, tape</a:t>
            </a:r>
          </a:p>
          <a:p>
            <a:pPr marL="457200" lvl="1" indent="0">
              <a:buNone/>
            </a:pPr>
            <a:endParaRPr lang="en" dirty="0"/>
          </a:p>
          <a:p>
            <a:pPr>
              <a:buFontTx/>
              <a:buChar char="-"/>
            </a:pPr>
            <a:r>
              <a:rPr lang="en" dirty="0"/>
              <a:t>Shaking:</a:t>
            </a:r>
          </a:p>
          <a:p>
            <a:pPr lvl="1">
              <a:buFontTx/>
              <a:buChar char="-"/>
            </a:pPr>
            <a:r>
              <a:rPr lang="en-US" dirty="0"/>
              <a:t>t</a:t>
            </a:r>
            <a:r>
              <a:rPr lang="en" dirty="0"/>
              <a:t>hrow it down stairs, if it’s fine, it’s good to fly</a:t>
            </a:r>
          </a:p>
          <a:p>
            <a:pPr marL="0" lvl="0" indent="0" rtl="0">
              <a:buNone/>
            </a:pPr>
            <a:endParaRPr lang="en" dirty="0" smtClean="0"/>
          </a:p>
          <a:p>
            <a:pPr lvl="0" rtl="0">
              <a:buFontTx/>
              <a:buChar char="-"/>
            </a:pPr>
            <a:r>
              <a:rPr lang="en" dirty="0" smtClean="0"/>
              <a:t>Vacuum/Cold</a:t>
            </a:r>
          </a:p>
          <a:p>
            <a:pPr lvl="1">
              <a:buFontTx/>
              <a:buChar char="-"/>
            </a:pPr>
            <a:r>
              <a:rPr lang="en" dirty="0"/>
              <a:t>a</a:t>
            </a:r>
            <a:r>
              <a:rPr lang="en" dirty="0" smtClean="0"/>
              <a:t>pply either Silicone, Epoxy, or Urethane conformal coating</a:t>
            </a:r>
          </a:p>
          <a:p>
            <a:pPr lvl="1">
              <a:buFontTx/>
              <a:buChar char="-"/>
            </a:pPr>
            <a:r>
              <a:rPr lang="en-US" dirty="0" smtClean="0"/>
              <a:t>g</a:t>
            </a:r>
            <a:r>
              <a:rPr lang="en" dirty="0" smtClean="0"/>
              <a:t>hetto solution: hot glue</a:t>
            </a:r>
          </a:p>
          <a:p>
            <a:pPr lvl="2">
              <a:buFontTx/>
              <a:buChar char="-"/>
            </a:pPr>
            <a:r>
              <a:rPr lang="en" dirty="0" smtClean="0"/>
              <a:t>thermally </a:t>
            </a:r>
            <a:r>
              <a:rPr lang="en" dirty="0"/>
              <a:t>"lump" it together and prevent shorting and </a:t>
            </a:r>
            <a:r>
              <a:rPr lang="en" dirty="0" smtClean="0"/>
              <a:t>damage</a:t>
            </a:r>
          </a:p>
          <a:p>
            <a:pPr lvl="0" rtl="0">
              <a:buNone/>
            </a:pPr>
            <a:endParaRPr lang="en" dirty="0" smtClean="0"/>
          </a:p>
          <a:p>
            <a:pPr lvl="0" rtl="0">
              <a:buFontTx/>
              <a:buChar char="-"/>
            </a:pPr>
            <a:r>
              <a:rPr lang="en" dirty="0" smtClean="0"/>
              <a:t>EMC </a:t>
            </a:r>
          </a:p>
          <a:p>
            <a:pPr lvl="1">
              <a:buFontTx/>
              <a:buChar char="-"/>
            </a:pPr>
            <a:r>
              <a:rPr lang="en" dirty="0" smtClean="0"/>
              <a:t>Better design RF or keep em separated (rope apart / sheilding)</a:t>
            </a:r>
          </a:p>
          <a:p>
            <a:pPr lvl="1">
              <a:buFontTx/>
              <a:buChar char="-"/>
            </a:pPr>
            <a:r>
              <a:rPr lang="en" dirty="0" smtClean="0"/>
              <a:t>Test all the radios and equiptment together</a:t>
            </a:r>
          </a:p>
          <a:p>
            <a:pPr marL="0" indent="0">
              <a:buNone/>
            </a:pPr>
            <a:endParaRPr lang="en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/>
              <a:t>Flight Prediction</a:t>
            </a:r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457200" y="1676400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buNone/>
            </a:pPr>
            <a:r>
              <a:rPr lang="en" dirty="0" smtClean="0"/>
              <a:t>- Habhub </a:t>
            </a:r>
            <a:r>
              <a:rPr lang="en" dirty="0"/>
              <a:t>CUSF Flight Prediction </a:t>
            </a:r>
            <a:r>
              <a:rPr lang="en" dirty="0" smtClean="0"/>
              <a:t>software</a:t>
            </a:r>
          </a:p>
          <a:p>
            <a:pPr marL="0" lvl="0" indent="0">
              <a:buNone/>
            </a:pPr>
            <a:r>
              <a:rPr lang="en" dirty="0" smtClean="0"/>
              <a:t>	- </a:t>
            </a:r>
            <a:r>
              <a:rPr lang="en-US" dirty="0">
                <a:hlinkClick r:id="rId3"/>
              </a:rPr>
              <a:t>http://habhub.org/predict/</a:t>
            </a:r>
            <a:endParaRPr lang="en" dirty="0" smtClean="0"/>
          </a:p>
          <a:p>
            <a:pPr marL="0" lvl="0" indent="0" rtl="0">
              <a:buNone/>
            </a:pPr>
            <a:endParaRPr lang="en" dirty="0"/>
          </a:p>
          <a:p>
            <a:pPr lvl="0" rtl="0">
              <a:buFontTx/>
              <a:buChar char="-"/>
            </a:pPr>
            <a:r>
              <a:rPr lang="en" dirty="0" smtClean="0"/>
              <a:t>Gives </a:t>
            </a:r>
            <a:r>
              <a:rPr lang="en" dirty="0"/>
              <a:t>you estimate landing location based on </a:t>
            </a:r>
            <a:endParaRPr lang="en" dirty="0" smtClean="0"/>
          </a:p>
          <a:p>
            <a:pPr lvl="1">
              <a:buFontTx/>
              <a:buChar char="-"/>
            </a:pPr>
            <a:r>
              <a:rPr lang="en" dirty="0" smtClean="0"/>
              <a:t>launch </a:t>
            </a:r>
            <a:r>
              <a:rPr lang="en" dirty="0"/>
              <a:t>location </a:t>
            </a:r>
            <a:endParaRPr lang="en" dirty="0" smtClean="0"/>
          </a:p>
          <a:p>
            <a:pPr lvl="1">
              <a:buFontTx/>
              <a:buChar char="-"/>
            </a:pPr>
            <a:r>
              <a:rPr lang="en" dirty="0" smtClean="0"/>
              <a:t>ascent/descent </a:t>
            </a:r>
            <a:r>
              <a:rPr lang="en" dirty="0"/>
              <a:t>rate </a:t>
            </a:r>
            <a:endParaRPr lang="en" dirty="0" smtClean="0"/>
          </a:p>
          <a:p>
            <a:pPr lvl="1">
              <a:buFontTx/>
              <a:buChar char="-"/>
            </a:pPr>
            <a:r>
              <a:rPr lang="en" dirty="0" smtClean="0"/>
              <a:t>burst </a:t>
            </a:r>
            <a:r>
              <a:rPr lang="en" dirty="0"/>
              <a:t>altitude </a:t>
            </a:r>
          </a:p>
          <a:p>
            <a:pPr lvl="1">
              <a:buFontTx/>
              <a:buChar char="-"/>
            </a:pPr>
            <a:r>
              <a:rPr lang="en" dirty="0" smtClean="0"/>
              <a:t>using NOAA </a:t>
            </a:r>
            <a:r>
              <a:rPr lang="en" dirty="0"/>
              <a:t>wind data</a:t>
            </a:r>
          </a:p>
          <a:p>
            <a:endParaRPr lang="en" dirty="0"/>
          </a:p>
          <a:p>
            <a:pPr lvl="0" rtl="0">
              <a:buNone/>
            </a:pPr>
            <a:r>
              <a:rPr lang="en" dirty="0"/>
              <a:t>- Prediction/Simulation is only as good as the numbers you give it</a:t>
            </a:r>
          </a:p>
          <a:p>
            <a:pPr lvl="0" rtl="0">
              <a:buNone/>
            </a:pPr>
            <a:r>
              <a:rPr lang="en" dirty="0"/>
              <a:t>	- Work to get exact:</a:t>
            </a:r>
          </a:p>
          <a:p>
            <a:pPr lvl="0" rtl="0">
              <a:buNone/>
            </a:pPr>
            <a:r>
              <a:rPr lang="en" dirty="0"/>
              <a:t>		- Balloon necklift (ascent rate)</a:t>
            </a:r>
          </a:p>
          <a:p>
            <a:pPr lvl="0" rtl="0">
              <a:buNone/>
            </a:pPr>
            <a:r>
              <a:rPr lang="en" dirty="0"/>
              <a:t>		- Parachute drag (descent rate)</a:t>
            </a:r>
          </a:p>
          <a:p>
            <a:pPr lvl="0" rtl="0">
              <a:buNone/>
            </a:pPr>
            <a:r>
              <a:rPr lang="en" dirty="0"/>
              <a:t>		- Payload mass (ascent/descent rate)</a:t>
            </a:r>
          </a:p>
          <a:p>
            <a:pPr lvl="0" rtl="0">
              <a:buNone/>
            </a:pPr>
            <a:r>
              <a:rPr lang="en" dirty="0"/>
              <a:t>		- Accurate launch </a:t>
            </a:r>
            <a:r>
              <a:rPr lang="en" dirty="0" smtClean="0"/>
              <a:t>time</a:t>
            </a:r>
          </a:p>
          <a:p>
            <a:pPr lvl="0" rtl="0">
              <a:buNone/>
            </a:pPr>
            <a:endParaRPr lang="en" dirty="0"/>
          </a:p>
          <a:p>
            <a:pPr lvl="0" rtl="0">
              <a:buNone/>
            </a:pPr>
            <a:r>
              <a:rPr lang="en" dirty="0" smtClean="0"/>
              <a:t>- Run </a:t>
            </a:r>
            <a:r>
              <a:rPr lang="en" dirty="0"/>
              <a:t>predictor from multiple launch locations and have a backup or </a:t>
            </a:r>
            <a:r>
              <a:rPr lang="en" dirty="0" smtClean="0"/>
              <a:t>two</a:t>
            </a:r>
          </a:p>
          <a:p>
            <a:pPr lvl="0" rtl="0">
              <a:buNone/>
            </a:pPr>
            <a:endParaRPr lang="en" dirty="0"/>
          </a:p>
          <a:p>
            <a:endParaRPr lang="en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Habhub CUSF Flight Predictor</a:t>
            </a:r>
            <a:endParaRPr lang="en-US" sz="3600" dirty="0"/>
          </a:p>
        </p:txBody>
      </p:sp>
      <p:pic>
        <p:nvPicPr>
          <p:cNvPr id="3074" name="Picture 2" descr="C:\Users\Arko\Desktop\Tesla\HABEX Project\HABEX Layerone 2013 Talk\pico_predic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399"/>
            <a:ext cx="8458200" cy="510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01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Space</a:t>
            </a:r>
            <a:endParaRPr lang="en-US" dirty="0"/>
          </a:p>
        </p:txBody>
      </p:sp>
      <p:pic>
        <p:nvPicPr>
          <p:cNvPr id="4" name="Picture 2" descr="C:\Users\Arko\Desktop\front117597ft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21367"/>
            <a:ext cx="67818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39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/>
              <a:t>Launch/Recovery Day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457200" y="1850315"/>
            <a:ext cx="8229600" cy="469457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FontTx/>
              <a:buChar char="-"/>
            </a:pPr>
            <a:r>
              <a:rPr lang="en" dirty="0" smtClean="0"/>
              <a:t>Practice </a:t>
            </a:r>
            <a:r>
              <a:rPr lang="en" dirty="0"/>
              <a:t>runs, wash out any </a:t>
            </a:r>
            <a:r>
              <a:rPr lang="en" dirty="0" smtClean="0"/>
              <a:t>problems</a:t>
            </a:r>
          </a:p>
          <a:p>
            <a:pPr marL="0" lvl="0" indent="0" rtl="0">
              <a:buNone/>
            </a:pPr>
            <a:endParaRPr lang="en" dirty="0"/>
          </a:p>
          <a:p>
            <a:pPr lvl="0" rtl="0">
              <a:buFontTx/>
              <a:buChar char="-"/>
            </a:pPr>
            <a:r>
              <a:rPr lang="en" dirty="0" smtClean="0"/>
              <a:t>Have a checklist and packing list</a:t>
            </a:r>
          </a:p>
          <a:p>
            <a:pPr marL="0" lvl="0" indent="0" rtl="0">
              <a:buNone/>
            </a:pPr>
            <a:endParaRPr lang="en" dirty="0"/>
          </a:p>
          <a:p>
            <a:pPr lvl="0" rtl="0">
              <a:buFontTx/>
              <a:buChar char="-"/>
            </a:pPr>
            <a:r>
              <a:rPr lang="en" dirty="0" smtClean="0"/>
              <a:t>Communications </a:t>
            </a:r>
          </a:p>
          <a:p>
            <a:pPr lvl="1">
              <a:buFontTx/>
              <a:buChar char="-"/>
            </a:pPr>
            <a:r>
              <a:rPr lang="en" dirty="0" smtClean="0"/>
              <a:t>Radio net, cellphones, yelling across the desert</a:t>
            </a:r>
          </a:p>
          <a:p>
            <a:pPr marL="457200" lvl="1" indent="0">
              <a:buNone/>
            </a:pPr>
            <a:endParaRPr lang="en" dirty="0"/>
          </a:p>
          <a:p>
            <a:pPr lvl="0" rtl="0">
              <a:buFontTx/>
              <a:buChar char="-"/>
            </a:pPr>
            <a:r>
              <a:rPr lang="en" dirty="0" smtClean="0"/>
              <a:t>Give </a:t>
            </a:r>
            <a:r>
              <a:rPr lang="en" dirty="0"/>
              <a:t>people a report with contact info/plan/etc</a:t>
            </a:r>
          </a:p>
          <a:p>
            <a:endParaRPr lang="en" dirty="0"/>
          </a:p>
          <a:p>
            <a:pPr lvl="0" rtl="0">
              <a:buFontTx/>
              <a:buChar char="-"/>
            </a:pPr>
            <a:r>
              <a:rPr lang="en" dirty="0" smtClean="0"/>
              <a:t>Note every measurement (neck </a:t>
            </a:r>
            <a:r>
              <a:rPr lang="en" dirty="0"/>
              <a:t>lift, time of release, etc etc</a:t>
            </a:r>
            <a:r>
              <a:rPr lang="en" dirty="0" smtClean="0"/>
              <a:t>)</a:t>
            </a:r>
            <a:endParaRPr lang="en" dirty="0"/>
          </a:p>
          <a:p>
            <a:pPr marL="0" indent="0">
              <a:buNone/>
            </a:pPr>
            <a:endParaRPr lang="en" dirty="0"/>
          </a:p>
          <a:p>
            <a:pPr lvl="0" rtl="0">
              <a:buFontTx/>
              <a:buChar char="-"/>
            </a:pPr>
            <a:r>
              <a:rPr lang="en" dirty="0" smtClean="0"/>
              <a:t>If </a:t>
            </a:r>
            <a:r>
              <a:rPr lang="en" dirty="0"/>
              <a:t>it lands in an easy spot, ask for permission to go on property if </a:t>
            </a:r>
            <a:r>
              <a:rPr lang="en" dirty="0" smtClean="0"/>
              <a:t>needed</a:t>
            </a:r>
          </a:p>
          <a:p>
            <a:pPr marL="0" lvl="0" indent="0" rtl="0">
              <a:buNone/>
            </a:pPr>
            <a:endParaRPr lang="en" dirty="0"/>
          </a:p>
          <a:p>
            <a:pPr>
              <a:buFontTx/>
              <a:buChar char="-"/>
            </a:pPr>
            <a:r>
              <a:rPr lang="en" dirty="0" smtClean="0"/>
              <a:t>If </a:t>
            </a:r>
            <a:r>
              <a:rPr lang="en" dirty="0"/>
              <a:t>it lands in a bad spot, regroup, figure out approach, and come back another day if you need to</a:t>
            </a:r>
            <a:r>
              <a:rPr lang="en" dirty="0" smtClean="0"/>
              <a:t>.</a:t>
            </a:r>
          </a:p>
          <a:p>
            <a:pPr marL="0" indent="0">
              <a:buNone/>
            </a:pPr>
            <a:endParaRPr lang="en" dirty="0"/>
          </a:p>
        </p:txBody>
      </p:sp>
      <p:pic>
        <p:nvPicPr>
          <p:cNvPr id="4098" name="Picture 2" descr="C:\Users\Arko\Desktop\Tesla\HABEX Project\HABEX Layerone 2013 Talk\can-you-hear-me-now-76797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981200"/>
            <a:ext cx="23812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HABEX 1</a:t>
            </a:r>
            <a:endParaRPr lang="en-US" dirty="0"/>
          </a:p>
        </p:txBody>
      </p:sp>
      <p:pic>
        <p:nvPicPr>
          <p:cNvPr id="4" name="Picture 2" descr="C:\Users\Arko\Desktop\Tesla\HABEX\HABEX 2010 Launch Photos\IMG_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6" y="1676400"/>
            <a:ext cx="3316796" cy="497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rko\Desktop\Tesla\HABEX\Pictures\5045204376_44b3872360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078" y="1683148"/>
            <a:ext cx="3358722" cy="50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52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 smtClean="0"/>
              <a:t>HABEX 1</a:t>
            </a:r>
            <a:endParaRPr lang="en" dirty="0"/>
          </a:p>
        </p:txBody>
      </p:sp>
      <p:pic>
        <p:nvPicPr>
          <p:cNvPr id="5" name="Picture 2" descr="C:\Users\Arko\Desktop\Tesla\HABEX\Pictures\5045207434_df97132e96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55" y="1817885"/>
            <a:ext cx="3240581" cy="485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rko\Desktop\Tesla\HABEX\Pictures\IMG_27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9" y="1896992"/>
            <a:ext cx="3118969" cy="467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 smtClean="0"/>
              <a:t>HABEX 2</a:t>
            </a:r>
            <a:endParaRPr lang="en" dirty="0"/>
          </a:p>
        </p:txBody>
      </p:sp>
      <p:pic>
        <p:nvPicPr>
          <p:cNvPr id="6146" name="Picture 2" descr="C:\Users\Arko\Desktop\Tesla\HABEX Project\HABEX Layerone 2013 Talk\600px-20121214_232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9" y="1933687"/>
            <a:ext cx="243840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rko\Desktop\Tesla\HABEX Project\HABEX Layerone 2013 Talk\400px-8253030577_032edc3dd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33687"/>
            <a:ext cx="2000125" cy="18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rko\Desktop\Tesla\HABEX Project\HABEX Layerone 2013 Talk\Package_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79015"/>
            <a:ext cx="3276600" cy="128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rko\Desktop\Tesla\HABEX Project\HABEX Layerone 2013 Talk\Spacelab_00_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9" y="4724400"/>
            <a:ext cx="2438533" cy="166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rko\Desktop\Tesla\HABEX Project\HABEX Layerone 2013 Talk\3q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446" y="3823518"/>
            <a:ext cx="2756647" cy="220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8428" y="3823518"/>
            <a:ext cx="2045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MicroTrak</a:t>
            </a:r>
            <a:r>
              <a:rPr lang="en-US" sz="1600" b="1" dirty="0" smtClean="0"/>
              <a:t> RTG HA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24125" y="3762487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NSL Tracker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77000" y="3165378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RDF Beacon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611469" y="6092537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Hacked Canon (CHDK)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90718" y="4769832"/>
            <a:ext cx="175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SpaceLab_00</a:t>
            </a:r>
          </a:p>
          <a:p>
            <a:pPr marL="285750" indent="-285750">
              <a:buFontTx/>
              <a:buChar char="-"/>
            </a:pPr>
            <a:r>
              <a:rPr lang="en-US" sz="1600" b="1" dirty="0" smtClean="0"/>
              <a:t>Temp</a:t>
            </a:r>
          </a:p>
          <a:p>
            <a:pPr marL="285750" indent="-285750">
              <a:buFontTx/>
              <a:buChar char="-"/>
            </a:pPr>
            <a:r>
              <a:rPr lang="en-US" sz="1600" b="1" dirty="0" err="1" smtClean="0"/>
              <a:t>Acc</a:t>
            </a:r>
            <a:endParaRPr lang="en-US" sz="1600" b="1" dirty="0" smtClean="0"/>
          </a:p>
          <a:p>
            <a:pPr marL="285750" indent="-285750">
              <a:buFontTx/>
              <a:buChar char="-"/>
            </a:pPr>
            <a:r>
              <a:rPr lang="en-US" sz="1600" b="1" dirty="0" smtClean="0"/>
              <a:t>Gyro</a:t>
            </a:r>
          </a:p>
          <a:p>
            <a:pPr marL="285750" indent="-285750">
              <a:buFontTx/>
              <a:buChar char="-"/>
            </a:pPr>
            <a:r>
              <a:rPr lang="en-US" sz="1600" b="1" dirty="0" smtClean="0"/>
              <a:t>Mag</a:t>
            </a:r>
          </a:p>
          <a:p>
            <a:pPr marL="285750" indent="-285750">
              <a:buFontTx/>
              <a:buChar char="-"/>
            </a:pPr>
            <a:r>
              <a:rPr lang="en-US" sz="1600" b="1" dirty="0" smtClean="0"/>
              <a:t>Pressure</a:t>
            </a:r>
            <a:endParaRPr lang="en-US" sz="1600" b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HABEX 2</a:t>
            </a:r>
            <a:endParaRPr lang="en-US" dirty="0"/>
          </a:p>
        </p:txBody>
      </p:sp>
      <p:pic>
        <p:nvPicPr>
          <p:cNvPr id="7173" name="Picture 5" descr="C:\Users\Arko\Desktop\Tesla\HABEX Project\HABEX Layerone 2013 Talk\redb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4343399" cy="273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rko\Desktop\Tesla\HABEX Project\HABEX Layerone 2013 Talk\r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43" y="2895600"/>
            <a:ext cx="4433888" cy="379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98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HABEX 2</a:t>
            </a:r>
            <a:endParaRPr lang="en-US" dirty="0"/>
          </a:p>
        </p:txBody>
      </p:sp>
      <p:pic>
        <p:nvPicPr>
          <p:cNvPr id="8194" name="Picture 2" descr="C:\Users\Arko\Desktop\Tesla\HABEX Project\HABEX Layerone 2013 Talk\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8619688" cy="43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76800" y="5029200"/>
            <a:ext cx="6096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3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HABEX 2</a:t>
            </a:r>
            <a:endParaRPr lang="en-US" dirty="0"/>
          </a:p>
        </p:txBody>
      </p:sp>
      <p:pic>
        <p:nvPicPr>
          <p:cNvPr id="1026" name="Picture 2" descr="C:\Users\Arko\Desktop\Tesla\HABEX Project\HABEX Layerone 2013 Talk\OjWIIJG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648609"/>
            <a:ext cx="4648200" cy="31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ko\Desktop\Tesla\HABEX Project\HABEX Layerone 2013 Talk\x6MUpc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940591"/>
            <a:ext cx="4822216" cy="361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588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 Search and Rescue</a:t>
            </a:r>
            <a:endParaRPr lang="en-US" dirty="0"/>
          </a:p>
        </p:txBody>
      </p:sp>
      <p:pic>
        <p:nvPicPr>
          <p:cNvPr id="9218" name="Picture 2" descr="C:\Users\Arko\Desktop\Tesla\HABEX Project\HABEX Layerone 2013 Talk\r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5514714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rko\Desktop\Tesla\HABEX Project\HABEX Layerone 2013 Talk\err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09800"/>
            <a:ext cx="4105835" cy="427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73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HABEX 2 Pictures</a:t>
            </a:r>
            <a:endParaRPr lang="en-US" dirty="0"/>
          </a:p>
        </p:txBody>
      </p:sp>
      <p:pic>
        <p:nvPicPr>
          <p:cNvPr id="10242" name="Picture 2" descr="C:\Users\Arko\Desktop\Tesla\HABEX Project\HABEX 2\HABEX2 FLIGHT CAMERA DATA\IMG_10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705600" cy="502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98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HABEX 2 Pictures</a:t>
            </a:r>
          </a:p>
        </p:txBody>
      </p:sp>
      <p:pic>
        <p:nvPicPr>
          <p:cNvPr id="11267" name="Picture 3" descr="C:\Users\Arko\Desktop\Tesla\HABEX Project\HABEX 2\HABEX2 FLIGHT CAMERA DATA\IMG_1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735763" cy="5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34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/>
              <a:t>What is a HAB?</a:t>
            </a:r>
          </a:p>
        </p:txBody>
      </p:sp>
      <p:pic>
        <p:nvPicPr>
          <p:cNvPr id="2050" name="Picture 2" descr="C:\Users\Arko\Desktop\Tesla\HABEX Project\HABEX Layerone 2013 Talk\8612368434_cb038d82cb_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3102674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rko\Desktop\Tesla\HABEX Project\HABEX Layerone 2013 Talk\800px-Habex_full_assm_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52599"/>
            <a:ext cx="5358681" cy="328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3810000" y="4876800"/>
            <a:ext cx="228600" cy="84252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29000" y="5719322"/>
            <a:ext cx="2048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Payload</a:t>
            </a:r>
          </a:p>
          <a:p>
            <a:r>
              <a:rPr lang="en-US" sz="1800" b="1" dirty="0" smtClean="0"/>
              <a:t>(Radio inside)</a:t>
            </a:r>
            <a:endParaRPr lang="en-US" sz="1800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843025" y="3886200"/>
            <a:ext cx="228600" cy="183312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77573" y="5719322"/>
            <a:ext cx="156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Parachute</a:t>
            </a:r>
            <a:endParaRPr lang="en-US" sz="18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924800" y="2743200"/>
            <a:ext cx="189114" cy="300597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30748" y="5749174"/>
            <a:ext cx="156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Balloon</a:t>
            </a:r>
            <a:endParaRPr lang="en-US" sz="1800" b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HABEX 2 Pictures</a:t>
            </a:r>
          </a:p>
        </p:txBody>
      </p:sp>
      <p:pic>
        <p:nvPicPr>
          <p:cNvPr id="12290" name="Picture 2" descr="C:\Users\Arko\Desktop\Tesla\HABEX Project\HABEX 2\HABEX2 FLIGHT CAMERA DATA\IMG_1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6613991" cy="49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48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HABEX 2 Pictures</a:t>
            </a:r>
          </a:p>
        </p:txBody>
      </p:sp>
      <p:pic>
        <p:nvPicPr>
          <p:cNvPr id="1026" name="Picture 2" descr="C:\Users\Arko\Desktop\Tesla\HABEX Project\HABEX 2\HABEX2 FLIGHT CAMERA DATA\IMG_1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14948"/>
            <a:ext cx="6613525" cy="496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77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/>
              <a:t>HABEXpico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457200" y="1704689"/>
            <a:ext cx="8229600" cy="96231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FontTx/>
              <a:buChar char="-"/>
            </a:pPr>
            <a:r>
              <a:rPr lang="en" dirty="0" smtClean="0"/>
              <a:t>Launching outside NOW:  noon to 1pm</a:t>
            </a:r>
          </a:p>
          <a:p>
            <a:pPr lvl="0" rtl="0">
              <a:buFontTx/>
              <a:buChar char="-"/>
            </a:pPr>
            <a:r>
              <a:rPr lang="en" dirty="0" smtClean="0"/>
              <a:t>No picture this time.. </a:t>
            </a:r>
            <a:r>
              <a:rPr lang="en-US" dirty="0" smtClean="0"/>
              <a:t>just testing a radio and doing a launch for $150</a:t>
            </a:r>
            <a:endParaRPr lang="en" dirty="0"/>
          </a:p>
        </p:txBody>
      </p:sp>
      <p:pic>
        <p:nvPicPr>
          <p:cNvPr id="13314" name="Picture 2" descr="C:\Users\Arko\Desktop\Tesla\HABEX Project\HABEX Layerone 2013 Talk\976799_10152850071360323_70613817_o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2667000"/>
            <a:ext cx="7488237" cy="361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/>
              <a:t>UKHAS </a:t>
            </a:r>
            <a:r>
              <a:rPr lang="en" dirty="0" smtClean="0"/>
              <a:t>Conference 2013</a:t>
            </a:r>
            <a:endParaRPr lang="en" dirty="0"/>
          </a:p>
        </p:txBody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457200" y="2209800"/>
            <a:ext cx="8229600" cy="43350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2800" dirty="0" smtClean="0"/>
              <a:t>Come to London!</a:t>
            </a:r>
          </a:p>
          <a:p>
            <a:pPr lvl="0" rtl="0">
              <a:buNone/>
            </a:pPr>
            <a:endParaRPr lang="en" sz="2800" dirty="0"/>
          </a:p>
          <a:p>
            <a:pPr lvl="0" rtl="0">
              <a:buFontTx/>
              <a:buChar char="-"/>
            </a:pPr>
            <a:r>
              <a:rPr lang="en" sz="2800" dirty="0" smtClean="0"/>
              <a:t>September 7</a:t>
            </a:r>
            <a:r>
              <a:rPr lang="en" sz="2800" baseline="30000" dirty="0" smtClean="0"/>
              <a:t>th</a:t>
            </a:r>
            <a:r>
              <a:rPr lang="en" sz="2800" dirty="0" smtClean="0"/>
              <a:t>, 2013</a:t>
            </a:r>
          </a:p>
          <a:p>
            <a:pPr lvl="0" rtl="0">
              <a:buFontTx/>
              <a:buChar char="-"/>
            </a:pPr>
            <a:r>
              <a:rPr lang="en" sz="2800" dirty="0" smtClean="0"/>
              <a:t>1 Day conference</a:t>
            </a:r>
          </a:p>
          <a:p>
            <a:pPr lvl="0" rtl="0">
              <a:buFontTx/>
              <a:buChar char="-"/>
            </a:pPr>
            <a:r>
              <a:rPr lang="en" sz="2800" dirty="0" smtClean="0"/>
              <a:t>More indepth talk about environmental testing</a:t>
            </a:r>
          </a:p>
          <a:p>
            <a:pPr lvl="0" rtl="0">
              <a:buFontTx/>
              <a:buChar char="-"/>
            </a:pPr>
            <a:r>
              <a:rPr lang="en" sz="2800" dirty="0" smtClean="0"/>
              <a:t>HAB’s &amp; beer</a:t>
            </a:r>
            <a:endParaRPr lang="en" sz="28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1676400"/>
            <a:ext cx="4114800" cy="11056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ZEH EHND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895600"/>
            <a:ext cx="8229600" cy="243008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Special thanks to:</a:t>
            </a:r>
          </a:p>
          <a:p>
            <a:r>
              <a:rPr lang="en-US" sz="2400" dirty="0" smtClean="0"/>
              <a:t>Nullspace Labs </a:t>
            </a:r>
          </a:p>
          <a:p>
            <a:r>
              <a:rPr lang="en-US" sz="2400" dirty="0" smtClean="0"/>
              <a:t>HABEX2 Launch and Recovery team!</a:t>
            </a:r>
          </a:p>
          <a:p>
            <a:r>
              <a:rPr lang="en-US" sz="2400" dirty="0" smtClean="0"/>
              <a:t>Arclight</a:t>
            </a:r>
          </a:p>
          <a:p>
            <a:r>
              <a:rPr lang="en-US" sz="2400" dirty="0" smtClean="0"/>
              <a:t>UKHAS</a:t>
            </a:r>
          </a:p>
          <a:p>
            <a:endParaRPr lang="en-US" sz="2400" dirty="0" smtClean="0"/>
          </a:p>
          <a:p>
            <a:r>
              <a:rPr lang="en-US" sz="2400" dirty="0" smtClean="0"/>
              <a:t>More info:</a:t>
            </a:r>
            <a:endParaRPr lang="en-US" sz="2400" dirty="0">
              <a:hlinkClick r:id="rId2"/>
            </a:endParaRPr>
          </a:p>
          <a:p>
            <a:pPr lvl="1"/>
            <a:r>
              <a:rPr lang="en-US" sz="2400" dirty="0" smtClean="0">
                <a:hlinkClick r:id="rId2"/>
              </a:rPr>
              <a:t>http</a:t>
            </a:r>
            <a:r>
              <a:rPr lang="en-US" sz="2400" dirty="0">
                <a:hlinkClick r:id="rId2"/>
              </a:rPr>
              <a:t>://wiki.032.la/nsl/HABEX2</a:t>
            </a:r>
            <a:endParaRPr lang="en-US" sz="2400" dirty="0"/>
          </a:p>
          <a:p>
            <a:pPr lvl="1"/>
            <a:r>
              <a:rPr lang="en-US" sz="2400" dirty="0">
                <a:hlinkClick r:id="rId3"/>
              </a:rPr>
              <a:t>http://ukhas.org.uk/</a:t>
            </a:r>
            <a:endParaRPr lang="en-US" sz="2400" dirty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02488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/>
              <a:t>What is a HAB?</a:t>
            </a:r>
          </a:p>
        </p:txBody>
      </p:sp>
      <p:sp>
        <p:nvSpPr>
          <p:cNvPr id="2" name="Oval 1"/>
          <p:cNvSpPr/>
          <p:nvPr/>
        </p:nvSpPr>
        <p:spPr>
          <a:xfrm>
            <a:off x="1066800" y="4212210"/>
            <a:ext cx="6096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stCxn id="2" idx="4"/>
          </p:cNvCxnSpPr>
          <p:nvPr/>
        </p:nvCxnSpPr>
        <p:spPr>
          <a:xfrm>
            <a:off x="1371600" y="4821810"/>
            <a:ext cx="0" cy="457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osceles Triangle 4"/>
          <p:cNvSpPr/>
          <p:nvPr/>
        </p:nvSpPr>
        <p:spPr>
          <a:xfrm>
            <a:off x="1274975" y="5279010"/>
            <a:ext cx="193249" cy="3048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flipV="1">
            <a:off x="1274974" y="5590095"/>
            <a:ext cx="193249" cy="3048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371600" y="5894895"/>
            <a:ext cx="0" cy="457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1274975" y="6359950"/>
            <a:ext cx="193250" cy="201105"/>
          </a:xfrm>
          <a:prstGeom prst="roundRect">
            <a:avLst/>
          </a:prstGeom>
          <a:solidFill>
            <a:srgbClr val="F33BB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766151" y="1729420"/>
            <a:ext cx="1738857" cy="17388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2635580" y="3468278"/>
            <a:ext cx="0" cy="457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sosceles Triangle 19"/>
          <p:cNvSpPr/>
          <p:nvPr/>
        </p:nvSpPr>
        <p:spPr>
          <a:xfrm>
            <a:off x="2538955" y="3925478"/>
            <a:ext cx="193249" cy="3048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 flipV="1">
            <a:off x="2538954" y="4236563"/>
            <a:ext cx="193249" cy="3048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2635580" y="4541363"/>
            <a:ext cx="0" cy="457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2538955" y="5006418"/>
            <a:ext cx="193250" cy="201105"/>
          </a:xfrm>
          <a:prstGeom prst="roundRect">
            <a:avLst/>
          </a:prstGeom>
          <a:solidFill>
            <a:srgbClr val="F33BB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4311980" y="2472180"/>
            <a:ext cx="0" cy="457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Isosceles Triangle 24"/>
          <p:cNvSpPr/>
          <p:nvPr/>
        </p:nvSpPr>
        <p:spPr>
          <a:xfrm>
            <a:off x="4215355" y="2929380"/>
            <a:ext cx="193249" cy="3048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 flipV="1">
            <a:off x="4215354" y="3240465"/>
            <a:ext cx="193249" cy="3048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4311980" y="3545265"/>
            <a:ext cx="0" cy="457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4215355" y="4010320"/>
            <a:ext cx="193250" cy="201105"/>
          </a:xfrm>
          <a:prstGeom prst="roundRect">
            <a:avLst/>
          </a:prstGeom>
          <a:solidFill>
            <a:srgbClr val="F33BB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 1 9"/>
          <p:cNvSpPr/>
          <p:nvPr/>
        </p:nvSpPr>
        <p:spPr>
          <a:xfrm>
            <a:off x="3969078" y="1841369"/>
            <a:ext cx="685800" cy="496478"/>
          </a:xfrm>
          <a:prstGeom prst="irregularSeal1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5744854" y="3967901"/>
            <a:ext cx="650449" cy="3048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 flipV="1">
            <a:off x="5744855" y="4287626"/>
            <a:ext cx="650448" cy="3048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6070079" y="4592426"/>
            <a:ext cx="0" cy="457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5973454" y="5057481"/>
            <a:ext cx="193250" cy="201105"/>
          </a:xfrm>
          <a:prstGeom prst="roundRect">
            <a:avLst/>
          </a:prstGeom>
          <a:solidFill>
            <a:srgbClr val="F33BB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 rot="5400000">
            <a:off x="8155758" y="6527277"/>
            <a:ext cx="237243" cy="3048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 rot="5400000" flipV="1">
            <a:off x="7851352" y="6526882"/>
            <a:ext cx="236455" cy="3048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stCxn id="36" idx="0"/>
          </p:cNvCxnSpPr>
          <p:nvPr/>
        </p:nvCxnSpPr>
        <p:spPr>
          <a:xfrm flipH="1" flipV="1">
            <a:off x="7228004" y="6377235"/>
            <a:ext cx="589176" cy="30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7131379" y="6377233"/>
            <a:ext cx="193250" cy="201105"/>
          </a:xfrm>
          <a:prstGeom prst="roundRect">
            <a:avLst/>
          </a:prstGeom>
          <a:solidFill>
            <a:srgbClr val="F33BB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1752410" y="5468331"/>
            <a:ext cx="485280" cy="66773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048000" y="4287626"/>
            <a:ext cx="762000" cy="59231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800600" y="4388963"/>
            <a:ext cx="762000" cy="51454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6369379" y="5419626"/>
            <a:ext cx="641021" cy="70386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686800" y="6578338"/>
            <a:ext cx="457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656948" y="4201998"/>
            <a:ext cx="457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8084663" y="3832948"/>
            <a:ext cx="1144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~100,000ft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8730710" y="6220482"/>
            <a:ext cx="383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0ft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8885548" y="4287626"/>
            <a:ext cx="36881" cy="186100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47653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457200" y="134801"/>
            <a:ext cx="7315499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 smtClean="0"/>
              <a:t>Flight Path</a:t>
            </a:r>
            <a:endParaRPr lang="en" dirty="0"/>
          </a:p>
        </p:txBody>
      </p:sp>
      <p:pic>
        <p:nvPicPr>
          <p:cNvPr id="10242" name="Picture 2" descr="C:\Users\Arko\Desktop\Tesla\HABEX Project\HABEX Layerone 2013 Talk\8303068654_a6ba0a6354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8"/>
          <a:stretch/>
        </p:blipFill>
        <p:spPr bwMode="auto">
          <a:xfrm>
            <a:off x="577516" y="1905000"/>
            <a:ext cx="8152813" cy="429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from the ground</a:t>
            </a:r>
            <a:endParaRPr lang="en-US" dirty="0"/>
          </a:p>
        </p:txBody>
      </p:sp>
      <p:pic>
        <p:nvPicPr>
          <p:cNvPr id="2050" name="Picture 2" descr="C:\Users\Arko\Desktop\Tesla\HABEX Project\HABEX Layerone 2013 Talk\habexlaunchpo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133600"/>
            <a:ext cx="8763000" cy="413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12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228600" y="134801"/>
            <a:ext cx="7696200" cy="1351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-US" dirty="0" smtClean="0"/>
              <a:t>History</a:t>
            </a:r>
            <a:endParaRPr lang="en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57200" y="6019800"/>
            <a:ext cx="8458200" cy="5250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 smtClean="0"/>
              <a:t>   HABEX1			HABEX2</a:t>
            </a:r>
            <a:r>
              <a:rPr lang="en" dirty="0"/>
              <a:t>	</a:t>
            </a:r>
            <a:r>
              <a:rPr lang="en" dirty="0" smtClean="0"/>
              <a:t>		HABEXpico 						    	       (</a:t>
            </a:r>
            <a:r>
              <a:rPr lang="en" dirty="0"/>
              <a:t>Launching in 1 hour!!)</a:t>
            </a:r>
          </a:p>
        </p:txBody>
      </p:sp>
      <p:pic>
        <p:nvPicPr>
          <p:cNvPr id="3074" name="Picture 2" descr="C:\Users\Arko\Desktop\Tesla\HABEX Project\HABEX 1\HABEX 2010 Launch Photos\IMG_0151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2667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rko\Desktop\Tesla\HABEX Project\HABEX Layerone 2013 Talk\hab2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57436"/>
            <a:ext cx="2089356" cy="402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rko\Desktop\Tesla\HABEX Project\HABEX Layerone 2013 Talk\horse-so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69443"/>
            <a:ext cx="2867742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Custom 501">
      <a:dk1>
        <a:srgbClr val="000000"/>
      </a:dk1>
      <a:lt1>
        <a:srgbClr val="EFEDE2"/>
      </a:lt1>
      <a:dk2>
        <a:srgbClr val="1F497D"/>
      </a:dk2>
      <a:lt2>
        <a:srgbClr val="FDFFFF"/>
      </a:lt2>
      <a:accent1>
        <a:srgbClr val="4F81BD"/>
      </a:accent1>
      <a:accent2>
        <a:srgbClr val="AB0101"/>
      </a:accent2>
      <a:accent3>
        <a:srgbClr val="86B060"/>
      </a:accent3>
      <a:accent4>
        <a:srgbClr val="7760A0"/>
      </a:accent4>
      <a:accent5>
        <a:srgbClr val="739395"/>
      </a:accent5>
      <a:accent6>
        <a:srgbClr val="968B52"/>
      </a:accent6>
      <a:hlink>
        <a:srgbClr val="336699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1579</Words>
  <Application>Microsoft Office PowerPoint</Application>
  <PresentationFormat>On-screen Show (4:3)</PresentationFormat>
  <Paragraphs>412</Paragraphs>
  <Slides>54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/>
      <vt:lpstr>Near Space Exploration</vt:lpstr>
      <vt:lpstr>About Me</vt:lpstr>
      <vt:lpstr>What is Near Space?</vt:lpstr>
      <vt:lpstr>Near Space</vt:lpstr>
      <vt:lpstr>What is a HAB?</vt:lpstr>
      <vt:lpstr>What is a HAB?</vt:lpstr>
      <vt:lpstr>Flight Path</vt:lpstr>
      <vt:lpstr>View from the ground</vt:lpstr>
      <vt:lpstr>History</vt:lpstr>
      <vt:lpstr>Goals</vt:lpstr>
      <vt:lpstr>Friends and Money</vt:lpstr>
      <vt:lpstr>Launch locations</vt:lpstr>
      <vt:lpstr>Don’t step on lava or      military airspace</vt:lpstr>
      <vt:lpstr>Balloon</vt:lpstr>
      <vt:lpstr>Lifting Gas</vt:lpstr>
      <vt:lpstr>Parachute</vt:lpstr>
      <vt:lpstr>Payload Concept</vt:lpstr>
      <vt:lpstr>MURICA</vt:lpstr>
      <vt:lpstr>Payload Comparison</vt:lpstr>
      <vt:lpstr>Payload</vt:lpstr>
      <vt:lpstr>Payload Radio</vt:lpstr>
      <vt:lpstr>APRS (Automatic Packet      Reporting System)</vt:lpstr>
      <vt:lpstr>APRS Coverage</vt:lpstr>
      <vt:lpstr>APRS   Station</vt:lpstr>
      <vt:lpstr>APRS Beacon</vt:lpstr>
      <vt:lpstr>APRS Beacon</vt:lpstr>
      <vt:lpstr>APRS Beacon – HABEX2</vt:lpstr>
      <vt:lpstr>RTTY Beacon</vt:lpstr>
      <vt:lpstr>RTTY Who’s listening?</vt:lpstr>
      <vt:lpstr>Cellular based tracker</vt:lpstr>
      <vt:lpstr>RDF Beacon   Radio Direction Finder</vt:lpstr>
      <vt:lpstr>Payload Tips/Guidelines</vt:lpstr>
      <vt:lpstr>Should I bring a coat?</vt:lpstr>
      <vt:lpstr>Prototype &amp; Test &amp; Revise </vt:lpstr>
      <vt:lpstr>So you think you've got a HAB?</vt:lpstr>
      <vt:lpstr>Near Space Environment</vt:lpstr>
      <vt:lpstr>How to fix ENV problems</vt:lpstr>
      <vt:lpstr>Flight Prediction</vt:lpstr>
      <vt:lpstr>Habhub CUSF Flight Predictor</vt:lpstr>
      <vt:lpstr>Launch/Recovery Day</vt:lpstr>
      <vt:lpstr>HABEX 1</vt:lpstr>
      <vt:lpstr>HABEX 1</vt:lpstr>
      <vt:lpstr>HABEX 2</vt:lpstr>
      <vt:lpstr>HABEX 2</vt:lpstr>
      <vt:lpstr>HABEX 2</vt:lpstr>
      <vt:lpstr>HABEX 2</vt:lpstr>
      <vt:lpstr>SB Search and Rescue</vt:lpstr>
      <vt:lpstr>HABEX 2 Pictures</vt:lpstr>
      <vt:lpstr>HABEX 2 Pictures</vt:lpstr>
      <vt:lpstr>HABEX 2 Pictures</vt:lpstr>
      <vt:lpstr>HABEX 2 Pictures</vt:lpstr>
      <vt:lpstr>HABEXpico</vt:lpstr>
      <vt:lpstr>UKHAS Conference 2013</vt:lpstr>
      <vt:lpstr>ZEH EHND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Near Space Exploration</dc:title>
  <cp:lastModifiedBy>Arko</cp:lastModifiedBy>
  <cp:revision>117</cp:revision>
  <dcterms:modified xsi:type="dcterms:W3CDTF">2013-05-25T17:19:50Z</dcterms:modified>
</cp:coreProperties>
</file>