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0" r:id="rId3"/>
    <p:sldId id="257" r:id="rId4"/>
    <p:sldId id="265" r:id="rId5"/>
    <p:sldId id="266" r:id="rId6"/>
    <p:sldId id="260" r:id="rId7"/>
    <p:sldId id="258" r:id="rId8"/>
    <p:sldId id="307" r:id="rId9"/>
    <p:sldId id="261" r:id="rId10"/>
    <p:sldId id="268" r:id="rId11"/>
    <p:sldId id="267" r:id="rId12"/>
    <p:sldId id="306" r:id="rId13"/>
    <p:sldId id="259" r:id="rId14"/>
    <p:sldId id="263" r:id="rId15"/>
    <p:sldId id="273" r:id="rId16"/>
    <p:sldId id="271" r:id="rId17"/>
    <p:sldId id="272" r:id="rId18"/>
    <p:sldId id="270" r:id="rId19"/>
    <p:sldId id="304" r:id="rId20"/>
    <p:sldId id="275" r:id="rId21"/>
    <p:sldId id="305" r:id="rId22"/>
    <p:sldId id="308" r:id="rId23"/>
    <p:sldId id="264" r:id="rId24"/>
    <p:sldId id="274" r:id="rId25"/>
    <p:sldId id="309" r:id="rId26"/>
    <p:sldId id="288" r:id="rId27"/>
    <p:sldId id="287" r:id="rId28"/>
    <p:sldId id="290" r:id="rId29"/>
    <p:sldId id="292" r:id="rId30"/>
    <p:sldId id="291" r:id="rId31"/>
    <p:sldId id="284" r:id="rId32"/>
    <p:sldId id="293" r:id="rId33"/>
    <p:sldId id="296" r:id="rId34"/>
    <p:sldId id="303" r:id="rId35"/>
    <p:sldId id="262" r:id="rId36"/>
    <p:sldId id="283" r:id="rId37"/>
    <p:sldId id="286" r:id="rId38"/>
    <p:sldId id="289" r:id="rId39"/>
    <p:sldId id="285" r:id="rId40"/>
    <p:sldId id="282" r:id="rId41"/>
    <p:sldId id="277" r:id="rId42"/>
    <p:sldId id="276" r:id="rId43"/>
    <p:sldId id="278" r:id="rId44"/>
    <p:sldId id="279" r:id="rId45"/>
    <p:sldId id="280" r:id="rId46"/>
    <p:sldId id="281" r:id="rId47"/>
    <p:sldId id="269" r:id="rId48"/>
    <p:sldId id="311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66" d="100"/>
          <a:sy n="66" d="100"/>
        </p:scale>
        <p:origin x="-12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4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4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1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4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5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6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2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2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284C7-97F3-E548-83AD-6BC9A28A51B0}" type="datetimeFigureOut">
              <a:rPr lang="en-US" smtClean="0"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CB989-7DA2-1946-9D63-F3A57505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2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Beginning 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Poorly Presented by</a:t>
            </a:r>
          </a:p>
          <a:p>
            <a:r>
              <a:rPr lang="en-US" dirty="0" err="1" smtClean="0"/>
              <a:t>Gleep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0" y="546100"/>
            <a:ext cx="3289300" cy="576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7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section of memory used to store dynamically assigned variables, data, and objects</a:t>
            </a:r>
          </a:p>
          <a:p>
            <a:r>
              <a:rPr lang="en-US" dirty="0" smtClean="0"/>
              <a:t>Random access model</a:t>
            </a:r>
          </a:p>
          <a:p>
            <a:r>
              <a:rPr lang="en-US" dirty="0" smtClean="0"/>
              <a:t>Can be allocated and </a:t>
            </a:r>
            <a:r>
              <a:rPr lang="en-US" dirty="0" err="1" smtClean="0"/>
              <a:t>deallocated</a:t>
            </a:r>
            <a:r>
              <a:rPr lang="en-US" dirty="0" smtClean="0"/>
              <a:t> in runtime</a:t>
            </a:r>
          </a:p>
          <a:p>
            <a:r>
              <a:rPr lang="en-US" dirty="0" smtClean="0"/>
              <a:t>Grows from lower memory addresses to higher ones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665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Process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 </a:t>
            </a:r>
            <a:r>
              <a:rPr lang="en-US" dirty="0" err="1" smtClean="0"/>
              <a:t>ps</a:t>
            </a:r>
            <a:r>
              <a:rPr lang="en-US" dirty="0" smtClean="0"/>
              <a:t> –</a:t>
            </a:r>
            <a:r>
              <a:rPr lang="en-US" dirty="0" err="1" smtClean="0"/>
              <a:t>ef</a:t>
            </a:r>
            <a:r>
              <a:rPr lang="en-US" dirty="0" smtClean="0"/>
              <a:t>  | </a:t>
            </a:r>
            <a:r>
              <a:rPr lang="en-US" dirty="0" err="1" smtClean="0"/>
              <a:t>grep</a:t>
            </a:r>
            <a:r>
              <a:rPr lang="en-US" dirty="0" smtClean="0"/>
              <a:t> &lt;</a:t>
            </a:r>
            <a:r>
              <a:rPr lang="en-US" dirty="0" err="1" smtClean="0"/>
              <a:t>procname</a:t>
            </a:r>
            <a:r>
              <a:rPr lang="en-US" dirty="0" smtClean="0"/>
              <a:t>&gt; to get &lt;</a:t>
            </a:r>
            <a:r>
              <a:rPr lang="en-US" dirty="0" err="1" smtClean="0"/>
              <a:t>procID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In /</a:t>
            </a:r>
            <a:r>
              <a:rPr lang="en-US" dirty="0" err="1" smtClean="0"/>
              <a:t>proc</a:t>
            </a:r>
            <a:r>
              <a:rPr lang="en-US" dirty="0" smtClean="0"/>
              <a:t>/&lt;</a:t>
            </a:r>
            <a:r>
              <a:rPr lang="en-US" dirty="0" err="1" smtClean="0"/>
              <a:t>procID</a:t>
            </a:r>
            <a:r>
              <a:rPr lang="en-US" dirty="0" smtClean="0"/>
              <a:t>&gt;/maps file, you can see memory </a:t>
            </a:r>
            <a:r>
              <a:rPr lang="en-US" dirty="0" err="1" smtClean="0"/>
              <a:t>allocs</a:t>
            </a:r>
            <a:r>
              <a:rPr lang="en-US" dirty="0" smtClean="0"/>
              <a:t> for the process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04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Registers (32 bit)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EAX – Accumulator for operands and results data</a:t>
            </a:r>
          </a:p>
          <a:p>
            <a:r>
              <a:rPr lang="en-US" dirty="0" smtClean="0"/>
              <a:t>EBX – Base - pointer to data in data memory segment</a:t>
            </a:r>
          </a:p>
          <a:p>
            <a:r>
              <a:rPr lang="en-US" dirty="0" smtClean="0"/>
              <a:t>ECX – Counter for string and loop operations</a:t>
            </a:r>
          </a:p>
          <a:p>
            <a:r>
              <a:rPr lang="en-US" dirty="0" smtClean="0"/>
              <a:t>EDX – Data – I/O pointer</a:t>
            </a:r>
          </a:p>
          <a:p>
            <a:r>
              <a:rPr lang="en-US" dirty="0" smtClean="0"/>
              <a:t>ESI – Source – pointer for source of string operations</a:t>
            </a:r>
          </a:p>
          <a:p>
            <a:r>
              <a:rPr lang="en-US" dirty="0" smtClean="0"/>
              <a:t>EDI – Destination – pointer for destination of string operations</a:t>
            </a:r>
          </a:p>
          <a:p>
            <a:r>
              <a:rPr lang="en-US" dirty="0" smtClean="0"/>
              <a:t>ESP – Stack Pointer – tracks the top of the stack</a:t>
            </a:r>
          </a:p>
          <a:p>
            <a:r>
              <a:rPr lang="en-US" dirty="0" smtClean="0"/>
              <a:t>EBP – Base Pointer – tracks the base of the stack</a:t>
            </a:r>
          </a:p>
          <a:p>
            <a:r>
              <a:rPr lang="en-US" dirty="0" smtClean="0"/>
              <a:t>EIP – Instruction Pointer – keeps track of next instruction location to be executed</a:t>
            </a:r>
          </a:p>
          <a:p>
            <a:endParaRPr lang="en-US" dirty="0"/>
          </a:p>
          <a:p>
            <a:r>
              <a:rPr lang="en-US" dirty="0" smtClean="0"/>
              <a:t>For 64 bit systems, change the E for R, and for 16 bit systems, remove the E.</a:t>
            </a:r>
          </a:p>
          <a:p>
            <a:r>
              <a:rPr lang="en-US" dirty="0" smtClean="0"/>
              <a:t>Any register can be used for miscellaneous purposes except EIP. Certain operations use specific registers.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081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12208" b="-12208"/>
          <a:stretch>
            <a:fillRect/>
          </a:stretch>
        </p:blipFill>
        <p:spPr>
          <a:xfrm>
            <a:off x="341313" y="1600200"/>
            <a:ext cx="8345487" cy="4525963"/>
          </a:xfrm>
        </p:spPr>
      </p:pic>
    </p:spTree>
    <p:extLst>
      <p:ext uri="{BB962C8B-B14F-4D97-AF65-F5344CB8AC3E}">
        <p14:creationId xmlns:p14="http://schemas.microsoft.com/office/powerpoint/2010/main" val="3971506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Pointer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EIP points to the address of the next instruction to be executed</a:t>
            </a:r>
          </a:p>
          <a:p>
            <a:r>
              <a:rPr lang="en-US" dirty="0" smtClean="0"/>
              <a:t>Cannot be directly modified (ex. </a:t>
            </a:r>
            <a:r>
              <a:rPr lang="en-US" dirty="0" err="1" smtClean="0"/>
              <a:t>Movl</a:t>
            </a:r>
            <a:r>
              <a:rPr lang="en-US" dirty="0" smtClean="0"/>
              <a:t> </a:t>
            </a:r>
            <a:r>
              <a:rPr lang="en-US" dirty="0" err="1" smtClean="0"/>
              <a:t>EvilEIP</a:t>
            </a:r>
            <a:r>
              <a:rPr lang="en-US" dirty="0" smtClean="0"/>
              <a:t>, %EIP). Must use normal program control, such as JMP to change it</a:t>
            </a:r>
          </a:p>
          <a:p>
            <a:r>
              <a:rPr lang="en-US" dirty="0" smtClean="0"/>
              <a:t>In flat memory model, EIP will be linear address 0xAAAAAAAA</a:t>
            </a:r>
          </a:p>
          <a:p>
            <a:r>
              <a:rPr lang="en-US" dirty="0" smtClean="0"/>
              <a:t>In segmented memory model, EIP will be logical address  CS:&lt;offset&gt;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9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Flat memory model – all instructions, data, and stack are in the same address space. Address location accessed with linear address</a:t>
            </a:r>
          </a:p>
          <a:p>
            <a:r>
              <a:rPr lang="en-US" dirty="0" smtClean="0"/>
              <a:t>Segmented memory model – instructions, data, and the stack are in separate memory segments. Memory is accessed with logical segment address and an offset</a:t>
            </a:r>
          </a:p>
          <a:p>
            <a:r>
              <a:rPr lang="en-US" dirty="0" smtClean="0"/>
              <a:t>Real Address memory model – all instructions, data, and stack are accessed by linear address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60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 – Code segment</a:t>
            </a:r>
          </a:p>
          <a:p>
            <a:r>
              <a:rPr lang="en-US" dirty="0" smtClean="0"/>
              <a:t>DS – Data segment</a:t>
            </a:r>
          </a:p>
          <a:p>
            <a:r>
              <a:rPr lang="en-US" dirty="0" smtClean="0"/>
              <a:t>SS – Stack segment</a:t>
            </a:r>
          </a:p>
          <a:p>
            <a:r>
              <a:rPr lang="en-US" dirty="0" smtClean="0"/>
              <a:t>ES – Extra segment pointer</a:t>
            </a:r>
          </a:p>
          <a:p>
            <a:r>
              <a:rPr lang="en-US" dirty="0" smtClean="0"/>
              <a:t>FS – Extra segment pointer</a:t>
            </a:r>
          </a:p>
          <a:p>
            <a:r>
              <a:rPr lang="en-US" dirty="0" smtClean="0"/>
              <a:t>GS – Extra segment pointer</a:t>
            </a:r>
          </a:p>
          <a:p>
            <a:r>
              <a:rPr lang="en-US" dirty="0" smtClean="0"/>
              <a:t>All segment registers 16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306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Single 32 bit register for status, control and system flags</a:t>
            </a:r>
          </a:p>
          <a:p>
            <a:r>
              <a:rPr lang="en-US" dirty="0" smtClean="0"/>
              <a:t>CF – Bit 0 – Carry flag – when unsigned op result is too 				big or small for </a:t>
            </a:r>
            <a:r>
              <a:rPr lang="en-US" dirty="0" err="1" smtClean="0"/>
              <a:t>dest</a:t>
            </a:r>
            <a:r>
              <a:rPr lang="en-US" dirty="0" smtClean="0"/>
              <a:t>, flips to 1</a:t>
            </a:r>
          </a:p>
          <a:p>
            <a:r>
              <a:rPr lang="en-US" dirty="0" smtClean="0"/>
              <a:t>PF – Bit 2 – Parity flag – if op result has even # of 1’s, flips 			to 1</a:t>
            </a:r>
          </a:p>
          <a:p>
            <a:r>
              <a:rPr lang="en-US" dirty="0" smtClean="0"/>
              <a:t>AF – Bit 4 – Adjust </a:t>
            </a:r>
            <a:r>
              <a:rPr lang="en-US" dirty="0" smtClean="0"/>
              <a:t>flag – used in BCD ops – set if carry or borrow</a:t>
            </a:r>
            <a:endParaRPr lang="en-US" dirty="0" smtClean="0"/>
          </a:p>
          <a:p>
            <a:r>
              <a:rPr lang="en-US" dirty="0" smtClean="0"/>
              <a:t>ZF – Bit 6 – Zero flag – Flips to 1 if op result = 0</a:t>
            </a:r>
          </a:p>
          <a:p>
            <a:r>
              <a:rPr lang="en-US" dirty="0" smtClean="0"/>
              <a:t>SF – Bit 7 – Sign flag – flips to 1 if result is negative</a:t>
            </a:r>
          </a:p>
          <a:p>
            <a:r>
              <a:rPr lang="en-US" dirty="0" smtClean="0"/>
              <a:t>OF – Bit 11 – Overflow flag – flips to 1 when signed op 				result is too </a:t>
            </a:r>
            <a:r>
              <a:rPr lang="en-US" dirty="0"/>
              <a:t>b</a:t>
            </a:r>
            <a:r>
              <a:rPr lang="en-US" dirty="0" smtClean="0"/>
              <a:t>ig or small for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</a:p>
          <a:p>
            <a:r>
              <a:rPr lang="en-US" dirty="0" smtClean="0"/>
              <a:t>DF – Bit 10 – Direction flag – when 1, decrements down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3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File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.section .data – initialized variables go here</a:t>
            </a:r>
          </a:p>
          <a:p>
            <a:r>
              <a:rPr lang="en-US" dirty="0" smtClean="0"/>
              <a:t>.section .</a:t>
            </a:r>
            <a:r>
              <a:rPr lang="en-US" dirty="0" err="1" smtClean="0"/>
              <a:t>rodata</a:t>
            </a:r>
            <a:r>
              <a:rPr lang="en-US" dirty="0" smtClean="0"/>
              <a:t> – read-only variables go here</a:t>
            </a:r>
          </a:p>
          <a:p>
            <a:r>
              <a:rPr lang="en-US" dirty="0" smtClean="0"/>
              <a:t>.section .</a:t>
            </a:r>
            <a:r>
              <a:rPr lang="en-US" dirty="0" err="1" smtClean="0"/>
              <a:t>bss</a:t>
            </a:r>
            <a:r>
              <a:rPr lang="en-US" dirty="0" smtClean="0"/>
              <a:t> – general memory </a:t>
            </a:r>
            <a:r>
              <a:rPr lang="en-US" dirty="0" err="1" smtClean="0"/>
              <a:t>allocs</a:t>
            </a:r>
            <a:r>
              <a:rPr lang="en-US" dirty="0" smtClean="0"/>
              <a:t> go here</a:t>
            </a:r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comm</a:t>
            </a:r>
            <a:r>
              <a:rPr lang="en-US" dirty="0" smtClean="0"/>
              <a:t> &lt;label&gt;, &lt;length&gt; - uninitialized common memory pool</a:t>
            </a:r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lcomm</a:t>
            </a:r>
            <a:r>
              <a:rPr lang="en-US" dirty="0" smtClean="0"/>
              <a:t> &lt;label&gt;, &lt;length&gt; - uninitialized local common memory pool – local </a:t>
            </a:r>
            <a:r>
              <a:rPr lang="en-US" dirty="0" err="1" smtClean="0"/>
              <a:t>asm</a:t>
            </a:r>
            <a:r>
              <a:rPr lang="en-US" dirty="0" smtClean="0"/>
              <a:t> use only, no global functions</a:t>
            </a:r>
            <a:endParaRPr lang="en-US" dirty="0"/>
          </a:p>
          <a:p>
            <a:pPr marL="514350" indent="-457200"/>
            <a:r>
              <a:rPr lang="en-US" dirty="0" smtClean="0"/>
              <a:t>.section .text – code goes here</a:t>
            </a:r>
          </a:p>
          <a:p>
            <a:pPr marL="914400" lvl="1" indent="-457200"/>
            <a:r>
              <a:rPr lang="en-US" dirty="0" smtClean="0"/>
              <a:t>.</a:t>
            </a:r>
            <a:r>
              <a:rPr lang="en-US" dirty="0" err="1" smtClean="0"/>
              <a:t>globl</a:t>
            </a:r>
            <a:r>
              <a:rPr lang="en-US" dirty="0" smtClean="0"/>
              <a:t> _start – makes </a:t>
            </a:r>
            <a:r>
              <a:rPr lang="en-US" dirty="0" err="1" smtClean="0"/>
              <a:t>asm</a:t>
            </a:r>
            <a:r>
              <a:rPr lang="en-US" dirty="0" smtClean="0"/>
              <a:t> globally usable</a:t>
            </a:r>
          </a:p>
          <a:p>
            <a:pPr marL="914400" lvl="1" indent="-457200"/>
            <a:r>
              <a:rPr lang="en-US" dirty="0" smtClean="0"/>
              <a:t>_start:  - beginning of code</a:t>
            </a:r>
          </a:p>
        </p:txBody>
      </p:sp>
    </p:spTree>
    <p:extLst>
      <p:ext uri="{BB962C8B-B14F-4D97-AF65-F5344CB8AC3E}">
        <p14:creationId xmlns:p14="http://schemas.microsoft.com/office/powerpoint/2010/main" val="856345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this guy?!?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Ohai</a:t>
            </a:r>
            <a:r>
              <a:rPr lang="en-US" dirty="0" smtClean="0"/>
              <a:t>! I’m </a:t>
            </a:r>
            <a:r>
              <a:rPr lang="en-US" dirty="0" err="1" smtClean="0"/>
              <a:t>Gleep</a:t>
            </a:r>
            <a:endParaRPr lang="en-US" dirty="0" smtClean="0"/>
          </a:p>
          <a:p>
            <a:r>
              <a:rPr lang="en-US" dirty="0" smtClean="0"/>
              <a:t>Ex-Nortel Networks engineer, currently working on CCNP and OSCP. CCIE, </a:t>
            </a:r>
            <a:r>
              <a:rPr lang="en-US" dirty="0"/>
              <a:t>O</a:t>
            </a:r>
            <a:r>
              <a:rPr lang="en-US" dirty="0" smtClean="0"/>
              <a:t>SCE and CISSP in a year or two</a:t>
            </a:r>
          </a:p>
          <a:p>
            <a:r>
              <a:rPr lang="en-US" dirty="0" smtClean="0"/>
              <a:t>Good network guy, but not much of a programmer</a:t>
            </a:r>
          </a:p>
          <a:p>
            <a:r>
              <a:rPr lang="en-US" dirty="0" smtClean="0"/>
              <a:t>Learning </a:t>
            </a:r>
            <a:r>
              <a:rPr lang="en-US" dirty="0" err="1" smtClean="0"/>
              <a:t>asm</a:t>
            </a:r>
            <a:r>
              <a:rPr lang="en-US" dirty="0" smtClean="0"/>
              <a:t> for OSCP cert and future hackings</a:t>
            </a:r>
          </a:p>
          <a:p>
            <a:r>
              <a:rPr lang="en-US" dirty="0" smtClean="0"/>
              <a:t>If I don’t know something, I’ll find it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987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int</a:t>
            </a:r>
            <a:r>
              <a:rPr lang="en-US" dirty="0" smtClean="0"/>
              <a:t>			32 bit integer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ascii</a:t>
            </a:r>
            <a:r>
              <a:rPr lang="en-US" dirty="0" smtClean="0"/>
              <a:t>		ASCII string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asciz</a:t>
            </a:r>
            <a:r>
              <a:rPr lang="en-US" dirty="0" smtClean="0"/>
              <a:t>		null termed ASCII string</a:t>
            </a:r>
          </a:p>
          <a:p>
            <a:r>
              <a:rPr lang="en-US" dirty="0" smtClean="0"/>
              <a:t>.byte		byte</a:t>
            </a:r>
          </a:p>
          <a:p>
            <a:r>
              <a:rPr lang="en-US" dirty="0" smtClean="0"/>
              <a:t>.double		Double precision float</a:t>
            </a:r>
          </a:p>
          <a:p>
            <a:r>
              <a:rPr lang="en-US" dirty="0" smtClean="0"/>
              <a:t>.float		Single precision float</a:t>
            </a:r>
          </a:p>
          <a:p>
            <a:r>
              <a:rPr lang="en-US" dirty="0" smtClean="0"/>
              <a:t>.long		32 bit integer (same as .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octa</a:t>
            </a:r>
            <a:r>
              <a:rPr lang="en-US" dirty="0"/>
              <a:t>	</a:t>
            </a:r>
            <a:r>
              <a:rPr lang="en-US" dirty="0" smtClean="0"/>
              <a:t>	16 byte integer</a:t>
            </a:r>
          </a:p>
          <a:p>
            <a:r>
              <a:rPr lang="en-US" dirty="0" smtClean="0"/>
              <a:t>.quad		8 byte integer</a:t>
            </a:r>
          </a:p>
          <a:p>
            <a:r>
              <a:rPr lang="en-US" dirty="0" smtClean="0"/>
              <a:t>.short		16 bit integer</a:t>
            </a:r>
          </a:p>
          <a:p>
            <a:r>
              <a:rPr lang="en-US" dirty="0" smtClean="0"/>
              <a:t>.single		Single precision float (same as .float)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503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Data Types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.section .data</a:t>
            </a:r>
          </a:p>
          <a:p>
            <a:pPr lvl="1"/>
            <a:r>
              <a:rPr lang="en-US" dirty="0" smtClean="0"/>
              <a:t>&lt;label&gt;:</a:t>
            </a:r>
          </a:p>
          <a:p>
            <a:pPr lvl="1"/>
            <a:r>
              <a:rPr lang="en-US" dirty="0" smtClean="0"/>
              <a:t>&lt;type&gt; &lt;data&gt;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Pi:</a:t>
            </a:r>
          </a:p>
          <a:p>
            <a:pPr marL="457200" lvl="1" indent="0">
              <a:buNone/>
            </a:pPr>
            <a:r>
              <a:rPr lang="en-US" dirty="0" smtClean="0"/>
              <a:t>.float 3.14159</a:t>
            </a:r>
          </a:p>
          <a:p>
            <a:pPr marL="457200" lvl="1" indent="0">
              <a:buNone/>
            </a:pPr>
            <a:r>
              <a:rPr lang="en-US" dirty="0" smtClean="0"/>
              <a:t>Message:</a:t>
            </a:r>
          </a:p>
          <a:p>
            <a:pPr marL="457200" lvl="1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ascii</a:t>
            </a:r>
            <a:r>
              <a:rPr lang="en-US" dirty="0" smtClean="0"/>
              <a:t> “OMG Dongs!”</a:t>
            </a:r>
          </a:p>
          <a:p>
            <a:pPr marL="457200" lvl="1" indent="0">
              <a:buNone/>
            </a:pPr>
            <a:r>
              <a:rPr lang="en-US" dirty="0" err="1" smtClean="0"/>
              <a:t>IntArray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int</a:t>
            </a:r>
            <a:r>
              <a:rPr lang="en-US" dirty="0" smtClean="0"/>
              <a:t> 55, 2, 143, 9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equ</a:t>
            </a:r>
            <a:r>
              <a:rPr lang="en-US" dirty="0" smtClean="0"/>
              <a:t> Width, 15 – creates a constant, must use $Width to assign to a </a:t>
            </a:r>
            <a:r>
              <a:rPr lang="en-US" dirty="0" err="1" smtClean="0"/>
              <a:t>reg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Buffer:</a:t>
            </a:r>
          </a:p>
          <a:p>
            <a:pPr marL="457200" lvl="1" indent="0">
              <a:buNone/>
            </a:pPr>
            <a:r>
              <a:rPr lang="en-US" dirty="0" smtClean="0"/>
              <a:t>.fill 1000 – creates Buffer and fills it with 0’s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20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Base_addr</a:t>
            </a:r>
            <a:r>
              <a:rPr lang="en-US" dirty="0" smtClean="0"/>
              <a:t>(</a:t>
            </a:r>
            <a:r>
              <a:rPr lang="en-US" dirty="0" err="1" smtClean="0"/>
              <a:t>offset_addr</a:t>
            </a:r>
            <a:r>
              <a:rPr lang="en-US" dirty="0" smtClean="0"/>
              <a:t>, index, size)</a:t>
            </a:r>
          </a:p>
          <a:p>
            <a:r>
              <a:rPr lang="en-US" dirty="0" err="1" smtClean="0"/>
              <a:t>Base_addr</a:t>
            </a:r>
            <a:r>
              <a:rPr lang="en-US" dirty="0" smtClean="0"/>
              <a:t> + </a:t>
            </a:r>
            <a:r>
              <a:rPr lang="en-US" dirty="0" err="1" smtClean="0"/>
              <a:t>offset_addr</a:t>
            </a:r>
            <a:r>
              <a:rPr lang="en-US" dirty="0" smtClean="0"/>
              <a:t> + index * size</a:t>
            </a:r>
          </a:p>
          <a:p>
            <a:endParaRPr lang="en-US" dirty="0"/>
          </a:p>
          <a:p>
            <a:r>
              <a:rPr lang="en-US" dirty="0" err="1" smtClean="0"/>
              <a:t>intArray</a:t>
            </a:r>
            <a:r>
              <a:rPr lang="en-US" dirty="0" smtClean="0"/>
              <a:t>: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int</a:t>
            </a:r>
            <a:r>
              <a:rPr lang="en-US" dirty="0" smtClean="0"/>
              <a:t> 55, 2, 143, 9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$2, %EBX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</a:t>
            </a:r>
            <a:r>
              <a:rPr lang="en-US" dirty="0" err="1" smtClean="0"/>
              <a:t>intArray</a:t>
            </a:r>
            <a:r>
              <a:rPr lang="en-US" dirty="0" smtClean="0"/>
              <a:t>( , %EBX, 4), %EAX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91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Syntax Flavors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4185638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AT&amp;T						</a:t>
            </a:r>
          </a:p>
          <a:p>
            <a:r>
              <a:rPr lang="en-US" dirty="0" smtClean="0"/>
              <a:t>When writing commands, source is first, destination is second Ex. MOVL $10, %EAX</a:t>
            </a:r>
          </a:p>
          <a:p>
            <a:r>
              <a:rPr lang="en-US" dirty="0" smtClean="0"/>
              <a:t>Immediate data values and C variables preceded by $, registers by %</a:t>
            </a:r>
          </a:p>
          <a:p>
            <a:r>
              <a:rPr lang="en-US" dirty="0" smtClean="0"/>
              <a:t>Commands use suffix to denote operand size (b – byte, w – word, l – long, q – </a:t>
            </a:r>
            <a:r>
              <a:rPr lang="en-US" dirty="0" err="1" smtClean="0"/>
              <a:t>quadword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Indirect addressing uses ( 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Long jumps use </a:t>
            </a:r>
            <a:r>
              <a:rPr lang="en-US" dirty="0" err="1" smtClean="0"/>
              <a:t>ljmp</a:t>
            </a:r>
            <a:r>
              <a:rPr lang="en-US" dirty="0" smtClean="0"/>
              <a:t> $section, $offset</a:t>
            </a:r>
            <a:endParaRPr lang="en-US" dirty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85763" y="1650025"/>
            <a:ext cx="39010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	</a:t>
            </a:r>
            <a:r>
              <a:rPr lang="en-US" dirty="0" smtClean="0"/>
              <a:t>Intel						</a:t>
            </a:r>
          </a:p>
          <a:p>
            <a:r>
              <a:rPr lang="en-US" dirty="0" smtClean="0"/>
              <a:t>When writing commands, destination is first, source is second Ex. MOV EAX, 10</a:t>
            </a:r>
          </a:p>
          <a:p>
            <a:r>
              <a:rPr lang="en-US" dirty="0" smtClean="0"/>
              <a:t>Hex values use a H suffix. Ex. 80H</a:t>
            </a:r>
          </a:p>
          <a:p>
            <a:r>
              <a:rPr lang="en-US" dirty="0" smtClean="0"/>
              <a:t>Memory operands prefixed by &lt;size&gt; </a:t>
            </a:r>
            <a:r>
              <a:rPr lang="en-US" dirty="0" err="1" smtClean="0"/>
              <a:t>ptr</a:t>
            </a:r>
            <a:r>
              <a:rPr lang="en-US" dirty="0" smtClean="0"/>
              <a:t>. Ex. byte </a:t>
            </a:r>
            <a:r>
              <a:rPr lang="en-US" dirty="0" err="1" smtClean="0"/>
              <a:t>ptr</a:t>
            </a:r>
            <a:r>
              <a:rPr lang="en-US" dirty="0" smtClean="0"/>
              <a:t> foo</a:t>
            </a:r>
          </a:p>
          <a:p>
            <a:r>
              <a:rPr lang="en-US" dirty="0" smtClean="0"/>
              <a:t>Indirect addressing uses [ </a:t>
            </a:r>
            <a:r>
              <a:rPr lang="en-US" dirty="0" smtClean="0"/>
              <a:t>]</a:t>
            </a:r>
          </a:p>
          <a:p>
            <a:r>
              <a:rPr lang="en-US" dirty="0" smtClean="0"/>
              <a:t>Long jumps use </a:t>
            </a:r>
            <a:r>
              <a:rPr lang="en-US" dirty="0" err="1" smtClean="0"/>
              <a:t>jmp</a:t>
            </a:r>
            <a:r>
              <a:rPr lang="en-US" dirty="0" smtClean="0"/>
              <a:t> </a:t>
            </a:r>
            <a:r>
              <a:rPr lang="en-US" dirty="0" err="1" smtClean="0"/>
              <a:t>section:offset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52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Intel </a:t>
            </a:r>
            <a:r>
              <a:rPr lang="sk-SK" dirty="0"/>
              <a:t>Code </a:t>
            </a:r>
            <a:r>
              <a:rPr lang="sk-SK" dirty="0" smtClean="0"/>
              <a:t>					 	AT</a:t>
            </a:r>
            <a:r>
              <a:rPr lang="sk-SK" dirty="0"/>
              <a:t>&amp;T Code </a:t>
            </a:r>
            <a:endParaRPr lang="sk-SK" dirty="0" smtClean="0"/>
          </a:p>
          <a:p>
            <a:r>
              <a:rPr lang="sk-SK" dirty="0" smtClean="0"/>
              <a:t>mov </a:t>
            </a:r>
            <a:r>
              <a:rPr lang="sk-SK" dirty="0"/>
              <a:t>eax</a:t>
            </a:r>
            <a:r>
              <a:rPr lang="sk-SK" dirty="0" smtClean="0"/>
              <a:t>, 1 </a:t>
            </a:r>
            <a:r>
              <a:rPr lang="sk-SK" dirty="0"/>
              <a:t>	</a:t>
            </a:r>
            <a:r>
              <a:rPr lang="sk-SK" dirty="0" smtClean="0"/>
              <a:t>					movl </a:t>
            </a:r>
            <a:r>
              <a:rPr lang="sk-SK" dirty="0"/>
              <a:t>$1</a:t>
            </a:r>
            <a:r>
              <a:rPr lang="sk-SK" dirty="0" smtClean="0"/>
              <a:t>, %</a:t>
            </a:r>
            <a:r>
              <a:rPr lang="sk-SK" dirty="0"/>
              <a:t>eax </a:t>
            </a:r>
            <a:endParaRPr lang="sk-SK" dirty="0" smtClean="0"/>
          </a:p>
          <a:p>
            <a:r>
              <a:rPr lang="sk-SK" dirty="0" smtClean="0"/>
              <a:t>mov </a:t>
            </a:r>
            <a:r>
              <a:rPr lang="sk-SK" dirty="0"/>
              <a:t>ebx</a:t>
            </a:r>
            <a:r>
              <a:rPr lang="sk-SK" dirty="0" smtClean="0"/>
              <a:t>, 0ffh </a:t>
            </a:r>
            <a:r>
              <a:rPr lang="sk-SK" dirty="0"/>
              <a:t>	</a:t>
            </a:r>
            <a:r>
              <a:rPr lang="sk-SK" dirty="0" smtClean="0"/>
              <a:t>				movl </a:t>
            </a:r>
            <a:r>
              <a:rPr lang="sk-SK" dirty="0"/>
              <a:t>$0xff</a:t>
            </a:r>
            <a:r>
              <a:rPr lang="sk-SK" dirty="0" smtClean="0"/>
              <a:t>, %</a:t>
            </a:r>
            <a:r>
              <a:rPr lang="sk-SK" dirty="0"/>
              <a:t>ebx </a:t>
            </a:r>
            <a:endParaRPr lang="sk-SK" dirty="0" smtClean="0"/>
          </a:p>
          <a:p>
            <a:r>
              <a:rPr lang="sk-SK" dirty="0" smtClean="0"/>
              <a:t>int </a:t>
            </a:r>
            <a:r>
              <a:rPr lang="sk-SK" dirty="0"/>
              <a:t>80h 	</a:t>
            </a:r>
            <a:r>
              <a:rPr lang="sk-SK" dirty="0" smtClean="0"/>
              <a:t>						int </a:t>
            </a:r>
            <a:r>
              <a:rPr lang="sk-SK" dirty="0"/>
              <a:t>$0x80 </a:t>
            </a:r>
          </a:p>
          <a:p>
            <a:r>
              <a:rPr lang="sk-SK" dirty="0" smtClean="0"/>
              <a:t>mov </a:t>
            </a:r>
            <a:r>
              <a:rPr lang="sk-SK" dirty="0"/>
              <a:t>ebx, eax 	</a:t>
            </a:r>
            <a:r>
              <a:rPr lang="sk-SK" dirty="0" smtClean="0"/>
              <a:t>				movl </a:t>
            </a:r>
            <a:r>
              <a:rPr lang="sk-SK" dirty="0"/>
              <a:t>%eax, %ebx </a:t>
            </a:r>
          </a:p>
          <a:p>
            <a:r>
              <a:rPr lang="sk-SK" dirty="0" smtClean="0"/>
              <a:t>mov </a:t>
            </a:r>
            <a:r>
              <a:rPr lang="sk-SK" dirty="0"/>
              <a:t>eax</a:t>
            </a:r>
            <a:r>
              <a:rPr lang="sk-SK" dirty="0" smtClean="0"/>
              <a:t>, [</a:t>
            </a:r>
            <a:r>
              <a:rPr lang="sk-SK" dirty="0"/>
              <a:t>ecx] 	</a:t>
            </a:r>
            <a:r>
              <a:rPr lang="sk-SK" dirty="0" smtClean="0"/>
              <a:t>				movl </a:t>
            </a:r>
            <a:r>
              <a:rPr lang="sk-SK" dirty="0"/>
              <a:t>(%ecx)</a:t>
            </a:r>
            <a:r>
              <a:rPr lang="sk-SK" dirty="0" smtClean="0"/>
              <a:t>, %</a:t>
            </a:r>
            <a:r>
              <a:rPr lang="sk-SK" dirty="0"/>
              <a:t>eax </a:t>
            </a:r>
            <a:r>
              <a:rPr lang="sk-SK" dirty="0" smtClean="0"/>
              <a:t> </a:t>
            </a:r>
          </a:p>
          <a:p>
            <a:r>
              <a:rPr lang="sk-SK" dirty="0" smtClean="0"/>
              <a:t>mov </a:t>
            </a:r>
            <a:r>
              <a:rPr lang="sk-SK" dirty="0"/>
              <a:t>eax</a:t>
            </a:r>
            <a:r>
              <a:rPr lang="sk-SK" dirty="0" smtClean="0"/>
              <a:t>, [</a:t>
            </a:r>
            <a:r>
              <a:rPr lang="sk-SK" dirty="0"/>
              <a:t>ebx+3] 	</a:t>
            </a:r>
            <a:r>
              <a:rPr lang="sk-SK" dirty="0" smtClean="0"/>
              <a:t>			movl </a:t>
            </a:r>
            <a:r>
              <a:rPr lang="sk-SK" dirty="0"/>
              <a:t>3(%ebx)</a:t>
            </a:r>
            <a:r>
              <a:rPr lang="sk-SK" dirty="0" smtClean="0"/>
              <a:t>, %</a:t>
            </a:r>
            <a:r>
              <a:rPr lang="sk-SK" dirty="0"/>
              <a:t>eax </a:t>
            </a:r>
          </a:p>
          <a:p>
            <a:r>
              <a:rPr lang="sk-SK" dirty="0" smtClean="0"/>
              <a:t>mov eax, [</a:t>
            </a:r>
            <a:r>
              <a:rPr lang="sk-SK" dirty="0"/>
              <a:t>ebx+20h] 	</a:t>
            </a:r>
            <a:r>
              <a:rPr lang="sk-SK" dirty="0" smtClean="0"/>
              <a:t>		movl </a:t>
            </a:r>
            <a:r>
              <a:rPr lang="sk-SK" dirty="0"/>
              <a:t>0x20(%ebx)</a:t>
            </a:r>
            <a:r>
              <a:rPr lang="sk-SK" dirty="0" smtClean="0"/>
              <a:t>, %</a:t>
            </a:r>
            <a:r>
              <a:rPr lang="sk-SK" dirty="0"/>
              <a:t>eax </a:t>
            </a:r>
          </a:p>
          <a:p>
            <a:r>
              <a:rPr lang="sk-SK" dirty="0" smtClean="0"/>
              <a:t>add </a:t>
            </a:r>
            <a:r>
              <a:rPr lang="sk-SK" dirty="0"/>
              <a:t>eax</a:t>
            </a:r>
            <a:r>
              <a:rPr lang="sk-SK" dirty="0" smtClean="0"/>
              <a:t>, [</a:t>
            </a:r>
            <a:r>
              <a:rPr lang="sk-SK" dirty="0"/>
              <a:t>ebx+ecx*2h] 	</a:t>
            </a:r>
            <a:r>
              <a:rPr lang="sk-SK" dirty="0" smtClean="0"/>
              <a:t>	addl </a:t>
            </a:r>
            <a:r>
              <a:rPr lang="sk-SK" dirty="0"/>
              <a:t>(%ebx,%ecx,0x2)</a:t>
            </a:r>
            <a:r>
              <a:rPr lang="sk-SK" dirty="0" smtClean="0"/>
              <a:t>, %eax</a:t>
            </a:r>
          </a:p>
          <a:p>
            <a:r>
              <a:rPr lang="sk-SK" dirty="0" smtClean="0"/>
              <a:t>lea </a:t>
            </a:r>
            <a:r>
              <a:rPr lang="sk-SK" dirty="0"/>
              <a:t>eax</a:t>
            </a:r>
            <a:r>
              <a:rPr lang="sk-SK" dirty="0" smtClean="0"/>
              <a:t>, [</a:t>
            </a:r>
            <a:r>
              <a:rPr lang="sk-SK" dirty="0"/>
              <a:t>ebx+ecx] 	</a:t>
            </a:r>
            <a:r>
              <a:rPr lang="sk-SK" dirty="0" smtClean="0"/>
              <a:t>			leal </a:t>
            </a:r>
            <a:r>
              <a:rPr lang="sk-SK" dirty="0"/>
              <a:t>(%ebx,%ecx)</a:t>
            </a:r>
            <a:r>
              <a:rPr lang="sk-SK" dirty="0" smtClean="0"/>
              <a:t>, %</a:t>
            </a:r>
            <a:r>
              <a:rPr lang="sk-SK" dirty="0"/>
              <a:t>eax </a:t>
            </a:r>
          </a:p>
          <a:p>
            <a:r>
              <a:rPr lang="sk-SK" dirty="0" smtClean="0"/>
              <a:t>sub </a:t>
            </a:r>
            <a:r>
              <a:rPr lang="sk-SK" dirty="0"/>
              <a:t>eax,[ebx+ecx*4h-20h] </a:t>
            </a:r>
            <a:r>
              <a:rPr lang="sk-SK" dirty="0" smtClean="0"/>
              <a:t>subl </a:t>
            </a:r>
            <a:r>
              <a:rPr lang="sk-SK" dirty="0"/>
              <a:t>-0x20(%ebx,%ecx,0x4),%</a:t>
            </a:r>
            <a:r>
              <a:rPr lang="sk-SK" dirty="0" smtClean="0"/>
              <a:t>eax</a:t>
            </a:r>
          </a:p>
          <a:p>
            <a:endParaRPr lang="sk-SK" dirty="0"/>
          </a:p>
          <a:p>
            <a:r>
              <a:rPr lang="sk-SK" dirty="0" smtClean="0"/>
              <a:t>Can use .intel_syntax directive to force syntax, but it‘s limited</a:t>
            </a:r>
          </a:p>
          <a:p>
            <a:r>
              <a:rPr lang="sk-SK" dirty="0" smtClean="0"/>
              <a:t>Can “set disassembly-flavor intel“ in GDB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8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eax</a:t>
            </a:r>
            <a:r>
              <a:rPr lang="en-US" dirty="0" smtClean="0"/>
              <a:t>, %</a:t>
            </a:r>
            <a:r>
              <a:rPr lang="en-US" dirty="0" err="1" smtClean="0"/>
              <a:t>ebx</a:t>
            </a:r>
            <a:r>
              <a:rPr lang="en-US" dirty="0" smtClean="0"/>
              <a:t> – moves 32 bits </a:t>
            </a:r>
          </a:p>
          <a:p>
            <a:r>
              <a:rPr lang="en-US" dirty="0" err="1" smtClean="0"/>
              <a:t>Movw</a:t>
            </a:r>
            <a:r>
              <a:rPr lang="en-US" dirty="0" smtClean="0"/>
              <a:t> %ax, %</a:t>
            </a:r>
            <a:r>
              <a:rPr lang="en-US" dirty="0" err="1" smtClean="0"/>
              <a:t>bx</a:t>
            </a:r>
            <a:r>
              <a:rPr lang="en-US" dirty="0" smtClean="0"/>
              <a:t> – moves 16 bits</a:t>
            </a:r>
          </a:p>
          <a:p>
            <a:r>
              <a:rPr lang="en-US" dirty="0" err="1" smtClean="0"/>
              <a:t>Movb</a:t>
            </a:r>
            <a:r>
              <a:rPr lang="en-US" dirty="0" smtClean="0"/>
              <a:t> %al, %</a:t>
            </a:r>
            <a:r>
              <a:rPr lang="en-US" dirty="0" err="1" smtClean="0"/>
              <a:t>bl</a:t>
            </a:r>
            <a:r>
              <a:rPr lang="en-US" dirty="0" smtClean="0"/>
              <a:t> – moves 8 bits</a:t>
            </a:r>
          </a:p>
          <a:p>
            <a:r>
              <a:rPr lang="en-US" dirty="0" err="1" smtClean="0"/>
              <a:t>Movl</a:t>
            </a:r>
            <a:r>
              <a:rPr lang="en-US" dirty="0"/>
              <a:t> </a:t>
            </a:r>
            <a:r>
              <a:rPr lang="en-US" dirty="0" err="1" smtClean="0"/>
              <a:t>testvalue</a:t>
            </a:r>
            <a:r>
              <a:rPr lang="en-US" dirty="0" smtClean="0"/>
              <a:t>, %</a:t>
            </a:r>
            <a:r>
              <a:rPr lang="en-US" dirty="0" err="1" smtClean="0"/>
              <a:t>eax</a:t>
            </a:r>
            <a:r>
              <a:rPr lang="en-US" dirty="0" smtClean="0"/>
              <a:t> – moves value of </a:t>
            </a:r>
            <a:r>
              <a:rPr lang="en-US" dirty="0" err="1" smtClean="0"/>
              <a:t>testvalue</a:t>
            </a:r>
            <a:r>
              <a:rPr lang="en-US" dirty="0" smtClean="0"/>
              <a:t> into EAX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$9, %</a:t>
            </a:r>
            <a:r>
              <a:rPr lang="en-US" dirty="0" err="1" smtClean="0"/>
              <a:t>eax</a:t>
            </a:r>
            <a:r>
              <a:rPr lang="en-US" dirty="0" smtClean="0"/>
              <a:t> – moves 9 into EAX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$</a:t>
            </a:r>
            <a:r>
              <a:rPr lang="en-US" dirty="0" err="1" smtClean="0"/>
              <a:t>testvalue</a:t>
            </a:r>
            <a:r>
              <a:rPr lang="en-US" dirty="0" smtClean="0"/>
              <a:t>, %</a:t>
            </a:r>
            <a:r>
              <a:rPr lang="en-US" dirty="0" err="1" smtClean="0"/>
              <a:t>eax</a:t>
            </a:r>
            <a:r>
              <a:rPr lang="en-US" dirty="0" smtClean="0"/>
              <a:t> – moves memory address of </a:t>
            </a:r>
            <a:r>
              <a:rPr lang="en-US" dirty="0" err="1" smtClean="0"/>
              <a:t>testvalue</a:t>
            </a:r>
            <a:r>
              <a:rPr lang="en-US" dirty="0" smtClean="0"/>
              <a:t> into EAX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ebx</a:t>
            </a:r>
            <a:r>
              <a:rPr lang="en-US" dirty="0" smtClean="0"/>
              <a:t>, (%</a:t>
            </a:r>
            <a:r>
              <a:rPr lang="en-US" dirty="0" err="1" smtClean="0"/>
              <a:t>eax</a:t>
            </a:r>
            <a:r>
              <a:rPr lang="en-US" dirty="0" smtClean="0"/>
              <a:t>) – moves value of EBX into memory address contained in EAX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ebx</a:t>
            </a:r>
            <a:r>
              <a:rPr lang="en-US" dirty="0" smtClean="0"/>
              <a:t>, 4(%</a:t>
            </a:r>
            <a:r>
              <a:rPr lang="en-US" dirty="0" err="1" smtClean="0"/>
              <a:t>eax</a:t>
            </a:r>
            <a:r>
              <a:rPr lang="en-US" dirty="0" smtClean="0"/>
              <a:t>) – moves value of EBX into address location of EAX + 4 bytes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796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MOVx</a:t>
            </a:r>
            <a:r>
              <a:rPr lang="en-US" dirty="0" smtClean="0"/>
              <a:t>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err="1" smtClean="0"/>
              <a:t>LEAx</a:t>
            </a:r>
            <a:r>
              <a:rPr lang="en-US" dirty="0" smtClean="0"/>
              <a:t>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– Load Effective Address 				loads </a:t>
            </a:r>
            <a:r>
              <a:rPr lang="en-US" dirty="0" err="1" smtClean="0"/>
              <a:t>src</a:t>
            </a:r>
            <a:r>
              <a:rPr lang="en-US" dirty="0" smtClean="0"/>
              <a:t> memory address to </a:t>
            </a:r>
            <a:r>
              <a:rPr lang="en-US" dirty="0" err="1" smtClean="0"/>
              <a:t>dst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MOVL 4(%EBX), %EAX – loads 32 bits of data 			at memory address %EBX+4 into %EAX</a:t>
            </a:r>
            <a:endParaRPr lang="en-US" dirty="0"/>
          </a:p>
          <a:p>
            <a:r>
              <a:rPr lang="en-US" dirty="0" smtClean="0"/>
              <a:t>LEAL 4(%EBX), %EAX – loads memory address 			of %EBX+4 into %EAX</a:t>
            </a:r>
          </a:p>
          <a:p>
            <a:r>
              <a:rPr lang="en-US" dirty="0" smtClean="0"/>
              <a:t>Can do math with LEA – </a:t>
            </a:r>
          </a:p>
          <a:p>
            <a:pPr lvl="1"/>
            <a:r>
              <a:rPr lang="en-US" dirty="0" smtClean="0"/>
              <a:t>LEAL (%EAX * 4 + 4), %EBX – where %EAX is a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538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CMP &lt;op1&gt;, &lt;op2&gt; - </a:t>
            </a:r>
            <a:r>
              <a:rPr lang="en-US" dirty="0"/>
              <a:t>sets EFLAGS by subtracting OP1 from OP2, but does not modify either </a:t>
            </a:r>
            <a:r>
              <a:rPr lang="en-US" dirty="0" smtClean="0"/>
              <a:t>operand</a:t>
            </a:r>
          </a:p>
          <a:p>
            <a:r>
              <a:rPr lang="en-US" dirty="0" smtClean="0"/>
              <a:t>TEST &lt;op1&gt;, &lt;op2&gt; - sets EFLAGS by </a:t>
            </a:r>
            <a:r>
              <a:rPr lang="en-US" dirty="0" err="1" smtClean="0"/>
              <a:t>ANDing</a:t>
            </a:r>
            <a:r>
              <a:rPr lang="en-US" dirty="0" smtClean="0"/>
              <a:t> op1 and op2, but does not modify either operand</a:t>
            </a:r>
          </a:p>
          <a:p>
            <a:r>
              <a:rPr lang="en-US" dirty="0" smtClean="0"/>
              <a:t>In Intel syntax, it is CMP or TEST &lt;operand 2&gt;, &lt;operand 1&gt;</a:t>
            </a:r>
          </a:p>
          <a:p>
            <a:r>
              <a:rPr lang="en-US" dirty="0" smtClean="0"/>
              <a:t>If OP2 = OP1, ZF is set to 1, CF is set to 0</a:t>
            </a:r>
          </a:p>
          <a:p>
            <a:r>
              <a:rPr lang="en-US" dirty="0" smtClean="0"/>
              <a:t>If OP2 &lt; OP1, ZF is set to 0, CF is set to 1</a:t>
            </a:r>
          </a:p>
          <a:p>
            <a:r>
              <a:rPr lang="en-US" dirty="0" smtClean="0"/>
              <a:t>If OP2 &gt; OP1, ZF is set to 0, CF is set to 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XCHG &lt;op1&gt;, &lt;op2&gt; - swaps data between </a:t>
            </a:r>
            <a:r>
              <a:rPr lang="en-US" dirty="0" err="1" smtClean="0"/>
              <a:t>regs</a:t>
            </a:r>
            <a:r>
              <a:rPr lang="en-US" dirty="0" smtClean="0"/>
              <a:t> 			or memory, ops must be same size</a:t>
            </a:r>
          </a:p>
          <a:p>
            <a:r>
              <a:rPr lang="en-US" dirty="0" smtClean="0"/>
              <a:t>BSWAP &lt;</a:t>
            </a:r>
            <a:r>
              <a:rPr lang="en-US" dirty="0" err="1" smtClean="0"/>
              <a:t>reg</a:t>
            </a:r>
            <a:r>
              <a:rPr lang="en-US" dirty="0" smtClean="0"/>
              <a:t>&gt; - swaps bytes within a </a:t>
            </a:r>
            <a:r>
              <a:rPr lang="en-US" dirty="0" err="1" smtClean="0"/>
              <a:t>reg</a:t>
            </a:r>
            <a:r>
              <a:rPr lang="en-US" dirty="0" smtClean="0"/>
              <a:t>, makes 		big-endian into little-endian and back</a:t>
            </a:r>
          </a:p>
          <a:p>
            <a:r>
              <a:rPr lang="en-US" dirty="0" smtClean="0"/>
              <a:t>XADD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exchanges </a:t>
            </a:r>
            <a:r>
              <a:rPr lang="en-US" dirty="0" err="1" smtClean="0"/>
              <a:t>src</a:t>
            </a:r>
            <a:r>
              <a:rPr lang="en-US" dirty="0" smtClean="0"/>
              <a:t> and </a:t>
            </a:r>
            <a:r>
              <a:rPr lang="en-US" dirty="0" err="1" smtClean="0"/>
              <a:t>dst</a:t>
            </a:r>
            <a:r>
              <a:rPr lang="en-US" dirty="0" smtClean="0"/>
              <a:t>, adds 		them, then stores result in </a:t>
            </a:r>
            <a:r>
              <a:rPr lang="en-US" dirty="0" err="1" smtClean="0"/>
              <a:t>dst</a:t>
            </a:r>
            <a:r>
              <a:rPr lang="en-US" dirty="0" smtClean="0"/>
              <a:t>. </a:t>
            </a:r>
            <a:r>
              <a:rPr lang="en-US" dirty="0" err="1" smtClean="0"/>
              <a:t>Src</a:t>
            </a:r>
            <a:r>
              <a:rPr lang="en-US" dirty="0" smtClean="0"/>
              <a:t> must be 				</a:t>
            </a:r>
            <a:r>
              <a:rPr lang="en-US" dirty="0" err="1" smtClean="0"/>
              <a:t>reg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 can be </a:t>
            </a:r>
            <a:r>
              <a:rPr lang="en-US" dirty="0" err="1" smtClean="0"/>
              <a:t>reg</a:t>
            </a:r>
            <a:r>
              <a:rPr lang="en-US" dirty="0" smtClean="0"/>
              <a:t> or memory</a:t>
            </a:r>
          </a:p>
          <a:p>
            <a:r>
              <a:rPr lang="en-US" dirty="0" smtClean="0"/>
              <a:t>CMPXCHG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if </a:t>
            </a:r>
            <a:r>
              <a:rPr lang="en-US" dirty="0" err="1" smtClean="0"/>
              <a:t>src</a:t>
            </a:r>
            <a:r>
              <a:rPr lang="en-US" dirty="0" smtClean="0"/>
              <a:t> &amp; </a:t>
            </a:r>
            <a:r>
              <a:rPr lang="en-US" dirty="0" err="1" smtClean="0"/>
              <a:t>dst</a:t>
            </a:r>
            <a:r>
              <a:rPr lang="en-US" dirty="0" smtClean="0"/>
              <a:t> are =, stores 		</a:t>
            </a:r>
            <a:r>
              <a:rPr lang="en-US" dirty="0" err="1" smtClean="0"/>
              <a:t>src</a:t>
            </a:r>
            <a:r>
              <a:rPr lang="en-US" dirty="0" smtClean="0"/>
              <a:t> in </a:t>
            </a:r>
            <a:r>
              <a:rPr lang="en-US" dirty="0" err="1" smtClean="0"/>
              <a:t>dst</a:t>
            </a:r>
            <a:r>
              <a:rPr lang="en-US" dirty="0" smtClean="0"/>
              <a:t>. If not =, </a:t>
            </a:r>
            <a:r>
              <a:rPr lang="en-US" dirty="0" err="1" smtClean="0"/>
              <a:t>dst</a:t>
            </a:r>
            <a:r>
              <a:rPr lang="en-US" dirty="0" smtClean="0"/>
              <a:t> is stored in EAX</a:t>
            </a:r>
          </a:p>
          <a:p>
            <a:r>
              <a:rPr lang="en-US" dirty="0" smtClean="0"/>
              <a:t>CMPXCHG8B &lt;</a:t>
            </a:r>
            <a:r>
              <a:rPr lang="en-US" dirty="0" err="1" smtClean="0"/>
              <a:t>dst</a:t>
            </a:r>
            <a:r>
              <a:rPr lang="en-US" dirty="0" smtClean="0"/>
              <a:t>&gt; - works on 64 bit </a:t>
            </a:r>
            <a:r>
              <a:rPr lang="en-US" dirty="0" err="1" smtClean="0"/>
              <a:t>vals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&lt;op1&gt;, &lt;op2&gt; - logical ANDs op1 and op2</a:t>
            </a:r>
          </a:p>
          <a:p>
            <a:r>
              <a:rPr lang="en-US" dirty="0" smtClean="0"/>
              <a:t>OR &lt;op1&gt;, &lt;op2&gt; - logical ORs op1 and op2</a:t>
            </a:r>
          </a:p>
          <a:p>
            <a:r>
              <a:rPr lang="en-US" dirty="0" smtClean="0"/>
              <a:t>XOR &lt;op1&gt;, &lt;op2&gt; - logical XORs op1 and op2</a:t>
            </a:r>
          </a:p>
          <a:p>
            <a:r>
              <a:rPr lang="en-US" dirty="0" smtClean="0"/>
              <a:t>NOT &lt;op1&gt; - Negates op1 and stores result in op1</a:t>
            </a:r>
          </a:p>
          <a:p>
            <a:endParaRPr lang="en-US" dirty="0"/>
          </a:p>
          <a:p>
            <a:r>
              <a:rPr lang="en-US" dirty="0" err="1" smtClean="0"/>
              <a:t>XORing</a:t>
            </a:r>
            <a:r>
              <a:rPr lang="en-US" dirty="0" smtClean="0"/>
              <a:t> anything with itself will set it to zero. Ex. XOR %EAX, %EAX will set %EAX to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88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lowest level human readable machine language before machine code </a:t>
            </a:r>
          </a:p>
          <a:p>
            <a:r>
              <a:rPr lang="en-US" dirty="0" smtClean="0"/>
              <a:t>Consists of mnemonic codes that represent direct processor 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625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shifting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SHL &lt;</a:t>
            </a:r>
            <a:r>
              <a:rPr lang="en-US" dirty="0" err="1" smtClean="0"/>
              <a:t>dst</a:t>
            </a:r>
            <a:r>
              <a:rPr lang="en-US" dirty="0" smtClean="0"/>
              <a:t>&gt;, &lt;count&gt; - shifts bits left by count, 	CF flag contains last bit to be shifted out</a:t>
            </a:r>
          </a:p>
          <a:p>
            <a:r>
              <a:rPr lang="en-US" dirty="0" smtClean="0"/>
              <a:t>SHR &lt;</a:t>
            </a:r>
            <a:r>
              <a:rPr lang="en-US" dirty="0" err="1" smtClean="0"/>
              <a:t>dst</a:t>
            </a:r>
            <a:r>
              <a:rPr lang="en-US" dirty="0" smtClean="0"/>
              <a:t>&gt;, &lt;count&gt; - shifts bits right by count, 	CF flag contains last bit to be shifted out</a:t>
            </a:r>
          </a:p>
          <a:p>
            <a:r>
              <a:rPr lang="en-US" dirty="0" smtClean="0"/>
              <a:t>ROL &lt;</a:t>
            </a:r>
            <a:r>
              <a:rPr lang="en-US" dirty="0" err="1" smtClean="0"/>
              <a:t>dst</a:t>
            </a:r>
            <a:r>
              <a:rPr lang="en-US" dirty="0" smtClean="0"/>
              <a:t>&gt;, &lt;count&gt; - shifts bits left by count, 	shifted bits get rolled to right side of 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smtClean="0"/>
              <a:t>ROR &lt;</a:t>
            </a:r>
            <a:r>
              <a:rPr lang="en-US" dirty="0" err="1" smtClean="0"/>
              <a:t>dst</a:t>
            </a:r>
            <a:r>
              <a:rPr lang="en-US" dirty="0" smtClean="0"/>
              <a:t>&gt;, &lt;count&gt; - shifts bits right by count, 	shifted bits get rolled to left side of </a:t>
            </a:r>
            <a:r>
              <a:rPr lang="en-US" dirty="0" err="1" smtClean="0"/>
              <a:t>dst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1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Moves - Unsigned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CMOVA/CMOVNBE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above/not below or equal – (CF or ZF) = 0</a:t>
            </a:r>
          </a:p>
          <a:p>
            <a:r>
              <a:rPr lang="en-US" dirty="0" smtClean="0"/>
              <a:t>CMOVAE/CMOVNB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above or equal/not below – CF = 0</a:t>
            </a:r>
          </a:p>
          <a:p>
            <a:r>
              <a:rPr lang="en-US" dirty="0" smtClean="0"/>
              <a:t>CMOVNC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CF = 0</a:t>
            </a:r>
          </a:p>
          <a:p>
            <a:r>
              <a:rPr lang="en-US" dirty="0" smtClean="0"/>
              <a:t>CMOVB/CMOVNAE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below/not above or equal – CF = 1</a:t>
            </a:r>
          </a:p>
          <a:p>
            <a:r>
              <a:rPr lang="en-US" dirty="0" smtClean="0"/>
              <a:t>CMOVC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CF = 1</a:t>
            </a:r>
          </a:p>
          <a:p>
            <a:r>
              <a:rPr lang="en-US" dirty="0" smtClean="0"/>
              <a:t>CMOVBE/CMOVNA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below or equal/not above – (CF or ZF) = 1</a:t>
            </a:r>
          </a:p>
          <a:p>
            <a:r>
              <a:rPr lang="en-US" dirty="0" smtClean="0"/>
              <a:t>CMOVE/CMOVZ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equal/zero – ZF = 1</a:t>
            </a:r>
          </a:p>
          <a:p>
            <a:r>
              <a:rPr lang="en-US" dirty="0" smtClean="0"/>
              <a:t>CMOVNE/CMOVNZ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not equal/not zero – ZF = 0</a:t>
            </a:r>
          </a:p>
          <a:p>
            <a:r>
              <a:rPr lang="en-US" dirty="0" smtClean="0"/>
              <a:t>CMOVP/CMOVPE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PF is 1/parity is even</a:t>
            </a:r>
          </a:p>
          <a:p>
            <a:r>
              <a:rPr lang="en-US" dirty="0" smtClean="0"/>
              <a:t>CMOVNP/CMOVPO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PF is 0/parity is odd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426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Moves - Signed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CMOVGE/CMOVNL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greater or equal/not less than – (SF </a:t>
            </a:r>
            <a:r>
              <a:rPr lang="en-US" dirty="0" err="1" smtClean="0"/>
              <a:t>xor</a:t>
            </a:r>
            <a:r>
              <a:rPr lang="en-US" dirty="0" smtClean="0"/>
              <a:t> OF) = 0</a:t>
            </a:r>
          </a:p>
          <a:p>
            <a:r>
              <a:rPr lang="en-US" dirty="0" smtClean="0"/>
              <a:t>CMOVL/CMOVNGE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less/not greater than or equal – (SF </a:t>
            </a:r>
            <a:r>
              <a:rPr lang="en-US" dirty="0" err="1" smtClean="0"/>
              <a:t>xor</a:t>
            </a:r>
            <a:r>
              <a:rPr lang="en-US" dirty="0" smtClean="0"/>
              <a:t> OF) = 1</a:t>
            </a:r>
          </a:p>
          <a:p>
            <a:r>
              <a:rPr lang="en-US" dirty="0" smtClean="0"/>
              <a:t>CMOVLE/CMOVNG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less than or equal/not greater than – ((SF </a:t>
            </a:r>
            <a:r>
              <a:rPr lang="en-US" dirty="0" err="1" smtClean="0"/>
              <a:t>xor</a:t>
            </a:r>
            <a:r>
              <a:rPr lang="en-US" dirty="0" smtClean="0"/>
              <a:t> OF) or ZF) = 1</a:t>
            </a:r>
          </a:p>
          <a:p>
            <a:r>
              <a:rPr lang="en-US" dirty="0" smtClean="0"/>
              <a:t>CMOVO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OF = 1</a:t>
            </a:r>
          </a:p>
          <a:p>
            <a:r>
              <a:rPr lang="en-US" dirty="0" smtClean="0"/>
              <a:t>CMOVNO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OF = 0</a:t>
            </a:r>
          </a:p>
          <a:p>
            <a:r>
              <a:rPr lang="en-US" dirty="0" smtClean="0"/>
              <a:t>CMOVS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SF = 1</a:t>
            </a:r>
          </a:p>
          <a:p>
            <a:r>
              <a:rPr lang="en-US" dirty="0" smtClean="0"/>
              <a:t>CMOVNS – moves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 if SF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61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MOVSx</a:t>
            </a:r>
            <a:r>
              <a:rPr lang="en-US" dirty="0" smtClean="0"/>
              <a:t> – assumes </a:t>
            </a:r>
            <a:r>
              <a:rPr lang="en-US" dirty="0" err="1" smtClean="0"/>
              <a:t>src</a:t>
            </a:r>
            <a:r>
              <a:rPr lang="en-US" dirty="0" smtClean="0"/>
              <a:t> of %ESI, </a:t>
            </a:r>
            <a:r>
              <a:rPr lang="en-US" dirty="0" err="1" smtClean="0"/>
              <a:t>dst</a:t>
            </a:r>
            <a:r>
              <a:rPr lang="en-US" dirty="0" smtClean="0"/>
              <a:t> of %EDI</a:t>
            </a:r>
          </a:p>
          <a:p>
            <a:r>
              <a:rPr lang="en-US" dirty="0" smtClean="0"/>
              <a:t>Direction Flag (DF) determines which way </a:t>
            </a:r>
            <a:r>
              <a:rPr lang="en-US" dirty="0" err="1" smtClean="0"/>
              <a:t>regs</a:t>
            </a:r>
            <a:r>
              <a:rPr lang="en-US" dirty="0" smtClean="0"/>
              <a:t> are changed. If DF = 0, %ESI &amp; %EDI are incremented. If DF = 1, decremented</a:t>
            </a:r>
          </a:p>
          <a:p>
            <a:r>
              <a:rPr lang="en-US" dirty="0" smtClean="0"/>
              <a:t>CLD – clears DF flag</a:t>
            </a:r>
          </a:p>
          <a:p>
            <a:r>
              <a:rPr lang="en-US" dirty="0" smtClean="0"/>
              <a:t>STD – sets DF flag</a:t>
            </a:r>
          </a:p>
          <a:p>
            <a:r>
              <a:rPr lang="en-US" dirty="0" smtClean="0"/>
              <a:t>LOOP &lt;label&gt; - </a:t>
            </a:r>
          </a:p>
          <a:p>
            <a:r>
              <a:rPr lang="en-US" dirty="0" smtClean="0"/>
              <a:t>REP </a:t>
            </a:r>
            <a:r>
              <a:rPr lang="en-US" dirty="0" err="1" smtClean="0"/>
              <a:t>MOVSx</a:t>
            </a:r>
            <a:r>
              <a:rPr lang="en-US" dirty="0" smtClean="0"/>
              <a:t> – repeats move command until entire string is </a:t>
            </a:r>
            <a:r>
              <a:rPr lang="en-US" dirty="0" smtClean="0"/>
              <a:t>moved</a:t>
            </a:r>
          </a:p>
          <a:p>
            <a:r>
              <a:rPr lang="en-US" dirty="0" smtClean="0"/>
              <a:t>Other types of REP… REPE, REPNE, REPNZ, REPZ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00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LODSx</a:t>
            </a:r>
            <a:r>
              <a:rPr lang="en-US" dirty="0" smtClean="0"/>
              <a:t> - loads string from %ESI to %EAX</a:t>
            </a:r>
          </a:p>
          <a:p>
            <a:r>
              <a:rPr lang="en-US" dirty="0" err="1" smtClean="0"/>
              <a:t>STOSx</a:t>
            </a:r>
            <a:r>
              <a:rPr lang="en-US" dirty="0" smtClean="0"/>
              <a:t> – stores string from %EAX to %EDI</a:t>
            </a:r>
          </a:p>
          <a:p>
            <a:r>
              <a:rPr lang="en-US" dirty="0" err="1" smtClean="0"/>
              <a:t>CMPSx</a:t>
            </a:r>
            <a:r>
              <a:rPr lang="en-US" dirty="0" smtClean="0"/>
              <a:t> – subtracts %EDI from %ESI and sets EFLAGS</a:t>
            </a:r>
          </a:p>
          <a:p>
            <a:r>
              <a:rPr lang="en-US" dirty="0" err="1" smtClean="0"/>
              <a:t>SCASx</a:t>
            </a:r>
            <a:r>
              <a:rPr lang="en-US" dirty="0" smtClean="0"/>
              <a:t> – compares %EDI to %EAX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997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Unconditional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JMP &lt;operand&gt;</a:t>
            </a:r>
          </a:p>
          <a:p>
            <a:pPr lvl="1"/>
            <a:r>
              <a:rPr lang="en-US" dirty="0" smtClean="0"/>
              <a:t>3 types… Short, Near, Far</a:t>
            </a:r>
          </a:p>
          <a:p>
            <a:pPr lvl="1"/>
            <a:r>
              <a:rPr lang="en-US" dirty="0" smtClean="0"/>
              <a:t>Equivalent of </a:t>
            </a:r>
            <a:r>
              <a:rPr lang="en-US" dirty="0" err="1" smtClean="0"/>
              <a:t>Goto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Short JMP is less that 128 bytes</a:t>
            </a:r>
          </a:p>
          <a:p>
            <a:pPr lvl="1"/>
            <a:r>
              <a:rPr lang="en-US" dirty="0" smtClean="0"/>
              <a:t>Far JMP is to another code segment</a:t>
            </a:r>
          </a:p>
          <a:p>
            <a:pPr lvl="1"/>
            <a:r>
              <a:rPr lang="en-US" dirty="0" smtClean="0"/>
              <a:t>Near JMP is everything else</a:t>
            </a:r>
          </a:p>
          <a:p>
            <a:pPr lvl="1"/>
            <a:r>
              <a:rPr lang="en-US" dirty="0" smtClean="0"/>
              <a:t>Takes one memory label as a parameter</a:t>
            </a:r>
          </a:p>
          <a:p>
            <a:r>
              <a:rPr lang="en-US" dirty="0" smtClean="0"/>
              <a:t>Call &lt;operand&gt;</a:t>
            </a:r>
          </a:p>
          <a:p>
            <a:pPr lvl="1"/>
            <a:r>
              <a:rPr lang="en-US" dirty="0" smtClean="0"/>
              <a:t>Equivalent to function call in C</a:t>
            </a:r>
          </a:p>
          <a:p>
            <a:pPr lvl="1"/>
            <a:r>
              <a:rPr lang="en-US" dirty="0" smtClean="0"/>
              <a:t>Call pushes EIP to stack</a:t>
            </a:r>
          </a:p>
          <a:p>
            <a:pPr lvl="1"/>
            <a:r>
              <a:rPr lang="en-US" dirty="0" smtClean="0"/>
              <a:t>Call returns to main with the RET 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83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Unconditional Branching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Interrupt</a:t>
            </a:r>
          </a:p>
          <a:p>
            <a:pPr lvl="1"/>
            <a:r>
              <a:rPr lang="en-US" dirty="0" smtClean="0"/>
              <a:t>Hardware – used for I/O functions</a:t>
            </a:r>
          </a:p>
          <a:p>
            <a:pPr lvl="1"/>
            <a:r>
              <a:rPr lang="en-US" dirty="0" smtClean="0"/>
              <a:t>Software</a:t>
            </a:r>
          </a:p>
          <a:p>
            <a:pPr lvl="2"/>
            <a:r>
              <a:rPr lang="en-US" dirty="0" smtClean="0"/>
              <a:t>Used for accessing kernel functions</a:t>
            </a:r>
          </a:p>
          <a:p>
            <a:pPr lvl="2"/>
            <a:r>
              <a:rPr lang="en-US" dirty="0" smtClean="0"/>
              <a:t>In Linux, uses Interrupt 0x80</a:t>
            </a:r>
          </a:p>
          <a:p>
            <a:pPr lvl="2"/>
            <a:r>
              <a:rPr lang="en-US" dirty="0" smtClean="0"/>
              <a:t>In Windows, uses Interrupt 0x21</a:t>
            </a:r>
          </a:p>
          <a:p>
            <a:pPr lvl="2"/>
            <a:r>
              <a:rPr lang="en-US" dirty="0" smtClean="0"/>
              <a:t>Parameters in registers determine which function is being called with what parameters</a:t>
            </a:r>
          </a:p>
          <a:p>
            <a:pPr lvl="2"/>
            <a:r>
              <a:rPr lang="en-US" dirty="0" smtClean="0"/>
              <a:t>Ex:  MOVL $1, %EAX</a:t>
            </a:r>
          </a:p>
          <a:p>
            <a:pPr lvl="3"/>
            <a:r>
              <a:rPr lang="en-US" dirty="0" smtClean="0"/>
              <a:t>MOVL $0, %EBX</a:t>
            </a:r>
          </a:p>
          <a:p>
            <a:pPr lvl="3"/>
            <a:r>
              <a:rPr lang="en-US" dirty="0" smtClean="0"/>
              <a:t>INT $0x80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94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JMPs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JZ &lt;label&gt; – JMP if ZF is set</a:t>
            </a:r>
          </a:p>
          <a:p>
            <a:r>
              <a:rPr lang="en-US" dirty="0" smtClean="0"/>
              <a:t>JNZ &lt;label&gt; – JMP if ZF is not set</a:t>
            </a:r>
          </a:p>
          <a:p>
            <a:r>
              <a:rPr lang="en-US" dirty="0" smtClean="0"/>
              <a:t>JGE &lt;label&gt; – JMP if equal or greater</a:t>
            </a:r>
          </a:p>
          <a:p>
            <a:r>
              <a:rPr lang="en-US" dirty="0" smtClean="0"/>
              <a:t>JLE &lt;label&gt; -</a:t>
            </a:r>
            <a:r>
              <a:rPr lang="en-US" dirty="0"/>
              <a:t> </a:t>
            </a:r>
            <a:r>
              <a:rPr lang="en-US" dirty="0" smtClean="0"/>
              <a:t>JMP if less than or equal</a:t>
            </a:r>
          </a:p>
          <a:p>
            <a:endParaRPr lang="en-US" dirty="0"/>
          </a:p>
          <a:p>
            <a:r>
              <a:rPr lang="en-US" dirty="0" smtClean="0"/>
              <a:t>There’s a bunch of </a:t>
            </a:r>
            <a:r>
              <a:rPr lang="en-US" dirty="0" err="1" smtClean="0"/>
              <a:t>em</a:t>
            </a:r>
            <a:r>
              <a:rPr lang="en-US" dirty="0" smtClean="0"/>
              <a:t>… use the </a:t>
            </a:r>
            <a:r>
              <a:rPr lang="en-US" dirty="0" err="1" smtClean="0"/>
              <a:t>Googles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939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PUSHx</a:t>
            </a:r>
            <a:r>
              <a:rPr lang="en-US" dirty="0" smtClean="0"/>
              <a:t> &lt;source&gt;</a:t>
            </a:r>
          </a:p>
          <a:p>
            <a:r>
              <a:rPr lang="en-US" dirty="0" err="1" smtClean="0"/>
              <a:t>POPx</a:t>
            </a:r>
            <a:r>
              <a:rPr lang="en-US" dirty="0" smtClean="0"/>
              <a:t> &lt;destination&gt;</a:t>
            </a:r>
          </a:p>
          <a:p>
            <a:r>
              <a:rPr lang="en-US" dirty="0" smtClean="0"/>
              <a:t>PUSHA/POPA – pushes/pops all 16 bit </a:t>
            </a:r>
            <a:r>
              <a:rPr lang="en-US" dirty="0" err="1" smtClean="0"/>
              <a:t>regs</a:t>
            </a:r>
            <a:endParaRPr lang="en-US" dirty="0" smtClean="0"/>
          </a:p>
          <a:p>
            <a:r>
              <a:rPr lang="en-US" dirty="0" smtClean="0"/>
              <a:t>PUSHAD/POPAD – pushes/pops all 32 bit </a:t>
            </a:r>
            <a:r>
              <a:rPr lang="en-US" dirty="0" err="1" smtClean="0"/>
              <a:t>regs</a:t>
            </a:r>
            <a:endParaRPr lang="en-US" dirty="0" smtClean="0"/>
          </a:p>
          <a:p>
            <a:r>
              <a:rPr lang="en-US" dirty="0" smtClean="0"/>
              <a:t>PUSHF/POPF – pushes/pops lower 16 bits of EFLAGS</a:t>
            </a:r>
          </a:p>
          <a:p>
            <a:r>
              <a:rPr lang="en-US" dirty="0" smtClean="0"/>
              <a:t>PUSHFD/POPFD – pushes/pops full 32 bits of EFLAGS</a:t>
            </a:r>
          </a:p>
          <a:p>
            <a:r>
              <a:rPr lang="en-US" dirty="0" smtClean="0"/>
              <a:t>PUSHA pushes DI, SI, BP, BX, DX, CX, and AX in order. POPA takes them from stack in reverse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9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Maths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ADD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adds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dst</a:t>
            </a:r>
            <a:r>
              <a:rPr lang="en-US" dirty="0" smtClean="0"/>
              <a:t>, stores in 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smtClean="0"/>
              <a:t>SUB &lt;</a:t>
            </a:r>
            <a:r>
              <a:rPr lang="en-US" dirty="0" err="1" smtClean="0"/>
              <a:t>src</a:t>
            </a:r>
            <a:r>
              <a:rPr lang="en-US" dirty="0" smtClean="0"/>
              <a:t>&gt;, &lt;</a:t>
            </a:r>
            <a:r>
              <a:rPr lang="en-US" dirty="0" err="1" smtClean="0"/>
              <a:t>dst</a:t>
            </a:r>
            <a:r>
              <a:rPr lang="en-US" dirty="0" smtClean="0"/>
              <a:t>&gt; - subtracts </a:t>
            </a:r>
            <a:r>
              <a:rPr lang="en-US" dirty="0" err="1" smtClean="0"/>
              <a:t>src</a:t>
            </a:r>
            <a:r>
              <a:rPr lang="en-US" dirty="0" smtClean="0"/>
              <a:t> from </a:t>
            </a:r>
            <a:r>
              <a:rPr lang="en-US" dirty="0" err="1" smtClean="0"/>
              <a:t>dst</a:t>
            </a:r>
            <a:r>
              <a:rPr lang="en-US" dirty="0" smtClean="0"/>
              <a:t>, stores in 			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smtClean="0"/>
              <a:t>INC &lt;</a:t>
            </a:r>
            <a:r>
              <a:rPr lang="en-US" dirty="0" err="1" smtClean="0"/>
              <a:t>dst</a:t>
            </a:r>
            <a:r>
              <a:rPr lang="en-US" dirty="0" smtClean="0"/>
              <a:t>&gt; - increments </a:t>
            </a:r>
            <a:r>
              <a:rPr lang="en-US" dirty="0" err="1" smtClean="0"/>
              <a:t>dst</a:t>
            </a:r>
            <a:r>
              <a:rPr lang="en-US" dirty="0" smtClean="0"/>
              <a:t> by 1</a:t>
            </a:r>
          </a:p>
          <a:p>
            <a:r>
              <a:rPr lang="en-US" dirty="0" smtClean="0"/>
              <a:t>DEC &lt;</a:t>
            </a:r>
            <a:r>
              <a:rPr lang="en-US" dirty="0" err="1" smtClean="0"/>
              <a:t>dst</a:t>
            </a:r>
            <a:r>
              <a:rPr lang="en-US" dirty="0" smtClean="0"/>
              <a:t>&gt; - decrements </a:t>
            </a:r>
            <a:r>
              <a:rPr lang="en-US" dirty="0" err="1" smtClean="0"/>
              <a:t>dst</a:t>
            </a:r>
            <a:r>
              <a:rPr lang="en-US" dirty="0" smtClean="0"/>
              <a:t> by 1</a:t>
            </a:r>
          </a:p>
          <a:p>
            <a:r>
              <a:rPr lang="en-US" dirty="0" smtClean="0"/>
              <a:t>MUL &lt;value&gt; - multiplies %EAX by value, stores in 			 %EDX:%EAX</a:t>
            </a:r>
          </a:p>
          <a:p>
            <a:r>
              <a:rPr lang="en-US" dirty="0" smtClean="0"/>
              <a:t>DIV &lt;value&gt; - divides %EDX:%EAX by value, stores 			result in %EAX, remainder in %EDX</a:t>
            </a:r>
          </a:p>
          <a:p>
            <a:r>
              <a:rPr lang="en-US" dirty="0" smtClean="0"/>
              <a:t>IMUL &lt;value&gt; - signed version of MUL</a:t>
            </a:r>
          </a:p>
          <a:p>
            <a:r>
              <a:rPr lang="en-US" dirty="0" smtClean="0"/>
              <a:t>IDIV &lt;value&gt; - signed version of DIV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5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make small code</a:t>
            </a:r>
          </a:p>
          <a:p>
            <a:r>
              <a:rPr lang="en-US" dirty="0" smtClean="0"/>
              <a:t>To make fast </a:t>
            </a:r>
            <a:r>
              <a:rPr lang="en-US" dirty="0" smtClean="0"/>
              <a:t>code</a:t>
            </a:r>
          </a:p>
          <a:p>
            <a:r>
              <a:rPr lang="en-US" dirty="0"/>
              <a:t>Writing device </a:t>
            </a:r>
            <a:r>
              <a:rPr lang="en-US" dirty="0" smtClean="0"/>
              <a:t>drivers</a:t>
            </a:r>
            <a:endParaRPr lang="en-US" dirty="0" smtClean="0"/>
          </a:p>
          <a:p>
            <a:r>
              <a:rPr lang="en-US" dirty="0" smtClean="0"/>
              <a:t>To use advanced features</a:t>
            </a:r>
          </a:p>
          <a:p>
            <a:r>
              <a:rPr lang="en-US" dirty="0" smtClean="0"/>
              <a:t>To change the function of existing programs</a:t>
            </a:r>
          </a:p>
          <a:p>
            <a:r>
              <a:rPr lang="en-US" dirty="0" smtClean="0"/>
              <a:t>When you don’t know and can’t get source code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485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4299634" y="2933886"/>
            <a:ext cx="822960" cy="8229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Object Code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1049649" y="1827867"/>
            <a:ext cx="822960" cy="8229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Source Code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47331" y="1800558"/>
            <a:ext cx="1176182" cy="82296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Compiler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Can 6"/>
          <p:cNvSpPr/>
          <p:nvPr/>
        </p:nvSpPr>
        <p:spPr>
          <a:xfrm>
            <a:off x="4313290" y="4162796"/>
            <a:ext cx="822960" cy="8229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Object Code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an 7"/>
          <p:cNvSpPr/>
          <p:nvPr/>
        </p:nvSpPr>
        <p:spPr>
          <a:xfrm>
            <a:off x="4326945" y="5459978"/>
            <a:ext cx="822960" cy="8229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Object Library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20215" y="4039905"/>
            <a:ext cx="971352" cy="82296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Linker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7604242" y="4026250"/>
            <a:ext cx="822960" cy="8229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Executable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" name="Straight Connector 10"/>
          <p:cNvCxnSpPr>
            <a:stCxn id="5" idx="4"/>
            <a:endCxn id="6" idx="1"/>
          </p:cNvCxnSpPr>
          <p:nvPr/>
        </p:nvCxnSpPr>
        <p:spPr>
          <a:xfrm flipV="1">
            <a:off x="1872609" y="2212038"/>
            <a:ext cx="774722" cy="27309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4" idx="1"/>
          </p:cNvCxnSpPr>
          <p:nvPr/>
        </p:nvCxnSpPr>
        <p:spPr>
          <a:xfrm>
            <a:off x="3849006" y="2264813"/>
            <a:ext cx="862108" cy="669073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59925" y="3357177"/>
            <a:ext cx="822960" cy="822960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9" idx="1"/>
          </p:cNvCxnSpPr>
          <p:nvPr/>
        </p:nvCxnSpPr>
        <p:spPr>
          <a:xfrm flipV="1">
            <a:off x="5159925" y="4451385"/>
            <a:ext cx="860290" cy="134702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187236" y="4849210"/>
            <a:ext cx="822960" cy="1020405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0" idx="2"/>
          </p:cNvCxnSpPr>
          <p:nvPr/>
        </p:nvCxnSpPr>
        <p:spPr>
          <a:xfrm flipV="1">
            <a:off x="7017060" y="4437730"/>
            <a:ext cx="587182" cy="11811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385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Diagram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5145" y="2776742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44674" y="2783093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Memory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938364" y="2783093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Devices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863775" y="2783093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 </a:t>
            </a:r>
          </a:p>
          <a:p>
            <a:pPr algn="ctr"/>
            <a:r>
              <a:rPr lang="en-US" dirty="0" smtClean="0"/>
              <a:t>Devices</a:t>
            </a:r>
            <a:endParaRPr lang="en-US" dirty="0"/>
          </a:p>
        </p:txBody>
      </p:sp>
      <p:cxnSp>
        <p:nvCxnSpPr>
          <p:cNvPr id="9" name="Elbow Connector 8"/>
          <p:cNvCxnSpPr/>
          <p:nvPr/>
        </p:nvCxnSpPr>
        <p:spPr>
          <a:xfrm rot="16200000" flipH="1">
            <a:off x="5077364" y="890659"/>
            <a:ext cx="6351" cy="5908630"/>
          </a:xfrm>
          <a:prstGeom prst="bentConnector3">
            <a:avLst>
              <a:gd name="adj1" fmla="val 11869375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158588" y="3848150"/>
            <a:ext cx="0" cy="7534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110277" y="3848150"/>
            <a:ext cx="5476" cy="7534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6200000" flipH="1">
            <a:off x="4375681" y="897010"/>
            <a:ext cx="6351" cy="5908630"/>
          </a:xfrm>
          <a:prstGeom prst="bentConnector3">
            <a:avLst>
              <a:gd name="adj1" fmla="val 30359251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436312" y="3848150"/>
            <a:ext cx="0" cy="19099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388001" y="3848150"/>
            <a:ext cx="5476" cy="19099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16200000" flipH="1">
            <a:off x="4710860" y="903360"/>
            <a:ext cx="6351" cy="5908630"/>
          </a:xfrm>
          <a:prstGeom prst="bentConnector3">
            <a:avLst>
              <a:gd name="adj1" fmla="val 21329302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792084" y="3848150"/>
            <a:ext cx="0" cy="1342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3743773" y="3841798"/>
            <a:ext cx="5476" cy="1349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126224" y="4232254"/>
            <a:ext cx="1268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Control bus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759720" y="48216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 bus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424541" y="5377286"/>
            <a:ext cx="101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0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Diagram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48795" y="2783093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Unit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40262" y="2783093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 Unit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525546" y="2250565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525546" y="4000549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Flags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2362385" y="3315621"/>
            <a:ext cx="67787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  <a:endCxn id="6" idx="1"/>
          </p:cNvCxnSpPr>
          <p:nvPr/>
        </p:nvCxnSpPr>
        <p:spPr>
          <a:xfrm flipV="1">
            <a:off x="4453852" y="2783093"/>
            <a:ext cx="1071694" cy="5325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1"/>
            <a:endCxn id="5" idx="3"/>
          </p:cNvCxnSpPr>
          <p:nvPr/>
        </p:nvCxnSpPr>
        <p:spPr>
          <a:xfrm flipH="1" flipV="1">
            <a:off x="4453852" y="3315621"/>
            <a:ext cx="1071694" cy="12174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897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41804" y="3126893"/>
            <a:ext cx="8234209" cy="34409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Control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Unit Diagram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48795" y="3426075"/>
            <a:ext cx="2232914" cy="12969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Instruction </a:t>
            </a:r>
            <a:r>
              <a:rPr lang="en-US" dirty="0" err="1" smtClean="0"/>
              <a:t>Prefetch</a:t>
            </a:r>
            <a:r>
              <a:rPr lang="en-US" dirty="0" smtClean="0"/>
              <a:t> and Decoder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941519" y="3437057"/>
            <a:ext cx="2244379" cy="12749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Out-of-Order Execution Engine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543129" y="3437057"/>
            <a:ext cx="2143671" cy="12859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Retirement Unit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181709" y="5638112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 Prediction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836334" y="1417638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 Unit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948795" y="1417638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Memory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3"/>
            <a:endCxn id="5" idx="1"/>
          </p:cNvCxnSpPr>
          <p:nvPr/>
        </p:nvCxnSpPr>
        <p:spPr>
          <a:xfrm>
            <a:off x="3181709" y="4074548"/>
            <a:ext cx="7598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  <a:endCxn id="6" idx="1"/>
          </p:cNvCxnSpPr>
          <p:nvPr/>
        </p:nvCxnSpPr>
        <p:spPr>
          <a:xfrm>
            <a:off x="6185898" y="4074548"/>
            <a:ext cx="357231" cy="54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0"/>
          </p:cNvCxnSpPr>
          <p:nvPr/>
        </p:nvCxnSpPr>
        <p:spPr>
          <a:xfrm flipV="1">
            <a:off x="5063709" y="2482694"/>
            <a:ext cx="889535" cy="954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0"/>
          </p:cNvCxnSpPr>
          <p:nvPr/>
        </p:nvCxnSpPr>
        <p:spPr>
          <a:xfrm>
            <a:off x="7141776" y="2482694"/>
            <a:ext cx="473189" cy="954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92851" y="2482694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6" idx="2"/>
            <a:endCxn id="7" idx="3"/>
          </p:cNvCxnSpPr>
          <p:nvPr/>
        </p:nvCxnSpPr>
        <p:spPr>
          <a:xfrm rot="5400000">
            <a:off x="6083960" y="4422380"/>
            <a:ext cx="1230364" cy="183164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7" idx="1"/>
            <a:endCxn id="4" idx="2"/>
          </p:cNvCxnSpPr>
          <p:nvPr/>
        </p:nvCxnSpPr>
        <p:spPr>
          <a:xfrm rot="10800000">
            <a:off x="2065253" y="4723021"/>
            <a:ext cx="1116457" cy="123036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484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</a:t>
            </a:r>
            <a:r>
              <a:rPr lang="en-US" dirty="0" err="1" smtClean="0"/>
              <a:t>Prefetch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1" y="2963038"/>
            <a:ext cx="4895717" cy="24578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Instruction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Prefetch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and Decoder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15750" y="5638112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 Prediction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517941" y="4480893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L1 Execution cache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17941" y="3250765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Decoder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517941" y="1243545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Memory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517941" y="2051364"/>
            <a:ext cx="2601610" cy="6305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 Execution cache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185898" y="3881311"/>
            <a:ext cx="2244379" cy="12749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Out-of-Order Execution Engine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6" idx="3"/>
            <a:endCxn id="10" idx="1"/>
          </p:cNvCxnSpPr>
          <p:nvPr/>
        </p:nvCxnSpPr>
        <p:spPr>
          <a:xfrm flipV="1">
            <a:off x="4119551" y="4518802"/>
            <a:ext cx="2066347" cy="27736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  <a:endCxn id="7" idx="0"/>
          </p:cNvCxnSpPr>
          <p:nvPr/>
        </p:nvCxnSpPr>
        <p:spPr>
          <a:xfrm>
            <a:off x="2818746" y="2681910"/>
            <a:ext cx="0" cy="56885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1"/>
            <a:endCxn id="6" idx="1"/>
          </p:cNvCxnSpPr>
          <p:nvPr/>
        </p:nvCxnSpPr>
        <p:spPr>
          <a:xfrm rot="10800000" flipH="1">
            <a:off x="1515749" y="4796167"/>
            <a:ext cx="2191" cy="1157219"/>
          </a:xfrm>
          <a:prstGeom prst="bentConnector3">
            <a:avLst>
              <a:gd name="adj1" fmla="val -10433592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5" idx="1"/>
            <a:endCxn id="7" idx="1"/>
          </p:cNvCxnSpPr>
          <p:nvPr/>
        </p:nvCxnSpPr>
        <p:spPr>
          <a:xfrm rot="10800000" flipH="1">
            <a:off x="1515749" y="3566039"/>
            <a:ext cx="2191" cy="2387347"/>
          </a:xfrm>
          <a:prstGeom prst="bentConnector3">
            <a:avLst>
              <a:gd name="adj1" fmla="val -17289366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2"/>
            <a:endCxn id="6" idx="0"/>
          </p:cNvCxnSpPr>
          <p:nvPr/>
        </p:nvCxnSpPr>
        <p:spPr>
          <a:xfrm>
            <a:off x="2818746" y="3881311"/>
            <a:ext cx="0" cy="59958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0" idx="2"/>
            <a:endCxn id="5" idx="3"/>
          </p:cNvCxnSpPr>
          <p:nvPr/>
        </p:nvCxnSpPr>
        <p:spPr>
          <a:xfrm rot="5400000">
            <a:off x="5314178" y="3959475"/>
            <a:ext cx="797092" cy="3190728"/>
          </a:xfrm>
          <a:prstGeom prst="bentConnector2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165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Out-of-Order Execution Engine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3527" y="3072275"/>
            <a:ext cx="5885479" cy="33317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Out-of-Order Execution Engine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47250" y="1196730"/>
            <a:ext cx="2232914" cy="12969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Instruction </a:t>
            </a:r>
            <a:r>
              <a:rPr lang="en-US" dirty="0" err="1" smtClean="0"/>
              <a:t>Prefetch</a:t>
            </a:r>
            <a:r>
              <a:rPr lang="en-US" dirty="0" smtClean="0"/>
              <a:t> and Decoder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048379" y="4137330"/>
            <a:ext cx="1413590" cy="10377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Retirement Unit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048379" y="2717256"/>
            <a:ext cx="1413590" cy="10650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 Unit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47250" y="3402184"/>
            <a:ext cx="1413590" cy="7351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Allocator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867635" y="3402184"/>
            <a:ext cx="1413590" cy="7351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</a:t>
            </a:r>
          </a:p>
          <a:p>
            <a:pPr algn="ctr"/>
            <a:r>
              <a:rPr lang="en-US" dirty="0" smtClean="0"/>
              <a:t>Renaming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840585" y="3402184"/>
            <a:ext cx="1413590" cy="7351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Micro-Ops</a:t>
            </a:r>
          </a:p>
          <a:p>
            <a:pPr algn="ctr"/>
            <a:r>
              <a:rPr lang="en-US" dirty="0" smtClean="0"/>
              <a:t>Scheduler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867635" y="4807502"/>
            <a:ext cx="1413590" cy="11595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</a:t>
            </a:r>
          </a:p>
          <a:p>
            <a:pPr algn="ctr"/>
            <a:r>
              <a:rPr lang="en-US" dirty="0" smtClean="0"/>
              <a:t>Allocation</a:t>
            </a:r>
          </a:p>
          <a:p>
            <a:pPr algn="ctr"/>
            <a:r>
              <a:rPr lang="en-US" dirty="0" smtClean="0"/>
              <a:t>Table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447473" y="2493676"/>
            <a:ext cx="0" cy="9085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9" idx="1"/>
          </p:cNvCxnSpPr>
          <p:nvPr/>
        </p:nvCxnSpPr>
        <p:spPr>
          <a:xfrm>
            <a:off x="2160840" y="3769757"/>
            <a:ext cx="706795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>
          <a:xfrm>
            <a:off x="4281225" y="3769757"/>
            <a:ext cx="55936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  <a:endCxn id="7" idx="1"/>
          </p:cNvCxnSpPr>
          <p:nvPr/>
        </p:nvCxnSpPr>
        <p:spPr>
          <a:xfrm flipV="1">
            <a:off x="6254175" y="3249784"/>
            <a:ext cx="794204" cy="51997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3"/>
            <a:endCxn id="6" idx="1"/>
          </p:cNvCxnSpPr>
          <p:nvPr/>
        </p:nvCxnSpPr>
        <p:spPr>
          <a:xfrm>
            <a:off x="6254175" y="3769757"/>
            <a:ext cx="794204" cy="88644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11" idx="0"/>
          </p:cNvCxnSpPr>
          <p:nvPr/>
        </p:nvCxnSpPr>
        <p:spPr>
          <a:xfrm>
            <a:off x="3574430" y="4137330"/>
            <a:ext cx="0" cy="670172"/>
          </a:xfrm>
          <a:prstGeom prst="straightConnector1">
            <a:avLst/>
          </a:prstGeom>
          <a:ln>
            <a:headEnd type="arrow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878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1" y="518873"/>
            <a:ext cx="9020515" cy="578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107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0" y="520700"/>
            <a:ext cx="6985000" cy="58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8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767" y="1745347"/>
            <a:ext cx="8043033" cy="442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98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16104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.section</a:t>
            </a:r>
            <a:r>
              <a:rPr lang="en-US" dirty="0" smtClean="0"/>
              <a:t> </a:t>
            </a:r>
            <a:r>
              <a:rPr lang="en-US" dirty="0"/>
              <a:t>.data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 smtClean="0"/>
              <a:t>: .</a:t>
            </a:r>
            <a:r>
              <a:rPr lang="en-US" dirty="0" err="1" smtClean="0"/>
              <a:t>asciz</a:t>
            </a:r>
            <a:r>
              <a:rPr lang="en-US" dirty="0" smtClean="0"/>
              <a:t> "Hello </a:t>
            </a:r>
            <a:r>
              <a:rPr lang="en-US" dirty="0"/>
              <a:t>World</a:t>
            </a:r>
            <a:r>
              <a:rPr lang="en-US" dirty="0" smtClean="0"/>
              <a:t>!\n”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MsgLen</a:t>
            </a:r>
            <a:r>
              <a:rPr lang="en-US" dirty="0"/>
              <a:t>: </a:t>
            </a:r>
            <a:r>
              <a:rPr lang="en-US" dirty="0" smtClean="0"/>
              <a:t>.long . -</a:t>
            </a:r>
            <a:r>
              <a:rPr lang="en-US" dirty="0" err="1" smtClean="0"/>
              <a:t>Msg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.section</a:t>
            </a:r>
            <a:r>
              <a:rPr lang="en-US" dirty="0" smtClean="0"/>
              <a:t> </a:t>
            </a:r>
            <a:r>
              <a:rPr lang="en-US" dirty="0"/>
              <a:t>.</a:t>
            </a:r>
            <a:r>
              <a:rPr lang="en-US" dirty="0" err="1"/>
              <a:t>bss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.section</a:t>
            </a:r>
            <a:r>
              <a:rPr lang="en-US" dirty="0" smtClean="0"/>
              <a:t> </a:t>
            </a:r>
            <a:r>
              <a:rPr lang="en-US" dirty="0"/>
              <a:t>.text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globl</a:t>
            </a:r>
            <a:r>
              <a:rPr lang="en-US" dirty="0" smtClean="0"/>
              <a:t> </a:t>
            </a:r>
            <a:r>
              <a:rPr lang="en-US" dirty="0"/>
              <a:t>_start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_start</a:t>
            </a:r>
            <a:r>
              <a:rPr lang="en-US" dirty="0"/>
              <a:t>: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nop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Movl</a:t>
            </a:r>
            <a:r>
              <a:rPr lang="en-US" dirty="0" smtClean="0"/>
              <a:t> $4, %</a:t>
            </a:r>
            <a:r>
              <a:rPr lang="en-US" dirty="0" err="1" smtClean="0"/>
              <a:t>eax</a:t>
            </a:r>
            <a:r>
              <a:rPr lang="en-US" dirty="0" smtClean="0"/>
              <a:t>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Mov</a:t>
            </a:r>
            <a:r>
              <a:rPr lang="en-US" dirty="0" err="1" smtClean="0"/>
              <a:t>l</a:t>
            </a:r>
            <a:r>
              <a:rPr lang="en-US" dirty="0" smtClean="0"/>
              <a:t> $1, %</a:t>
            </a:r>
            <a:r>
              <a:rPr lang="en-US" dirty="0" err="1" smtClean="0"/>
              <a:t>ebx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Mov</a:t>
            </a:r>
            <a:r>
              <a:rPr lang="en-US" dirty="0" err="1" smtClean="0"/>
              <a:t>l</a:t>
            </a:r>
            <a:r>
              <a:rPr lang="en-US" dirty="0" smtClean="0"/>
              <a:t> $</a:t>
            </a:r>
            <a:r>
              <a:rPr lang="en-US" dirty="0" err="1" smtClean="0"/>
              <a:t>Msg</a:t>
            </a:r>
            <a:r>
              <a:rPr lang="en-US" dirty="0" smtClean="0"/>
              <a:t>, %</a:t>
            </a:r>
            <a:r>
              <a:rPr lang="en-US" dirty="0" err="1" smtClean="0"/>
              <a:t>ecx</a:t>
            </a:r>
            <a:r>
              <a:rPr lang="en-US" dirty="0" smtClean="0"/>
              <a:t>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Mov</a:t>
            </a:r>
            <a:r>
              <a:rPr lang="en-US" dirty="0" err="1" smtClean="0"/>
              <a:t>l</a:t>
            </a:r>
            <a:r>
              <a:rPr lang="en-US" dirty="0" smtClean="0"/>
              <a:t> </a:t>
            </a:r>
            <a:r>
              <a:rPr lang="en-US" dirty="0" err="1" smtClean="0"/>
              <a:t>MsgLen</a:t>
            </a:r>
            <a:r>
              <a:rPr lang="en-US" dirty="0" smtClean="0"/>
              <a:t>, %</a:t>
            </a:r>
            <a:r>
              <a:rPr lang="en-US" dirty="0" err="1" smtClean="0"/>
              <a:t>edx</a:t>
            </a:r>
            <a:r>
              <a:rPr lang="en-US" dirty="0" smtClean="0"/>
              <a:t>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$0x80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Mov</a:t>
            </a:r>
            <a:r>
              <a:rPr lang="en-US" dirty="0" err="1" smtClean="0"/>
              <a:t>l</a:t>
            </a:r>
            <a:r>
              <a:rPr lang="en-US" dirty="0" smtClean="0"/>
              <a:t> $1, %</a:t>
            </a:r>
            <a:r>
              <a:rPr lang="en-US" dirty="0" err="1" smtClean="0"/>
              <a:t>eax</a:t>
            </a:r>
            <a:r>
              <a:rPr lang="en-US" dirty="0" smtClean="0"/>
              <a:t> </a:t>
            </a:r>
            <a:endParaRPr lang="en-US" dirty="0"/>
          </a:p>
          <a:p>
            <a:pPr marL="457200" lvl="1" indent="0">
              <a:buNone/>
            </a:pPr>
            <a:r>
              <a:rPr lang="en-US" dirty="0" err="1" smtClean="0"/>
              <a:t>Xor</a:t>
            </a:r>
            <a:r>
              <a:rPr lang="en-US" dirty="0" smtClean="0"/>
              <a:t> %</a:t>
            </a:r>
            <a:r>
              <a:rPr lang="en-US" dirty="0" err="1" smtClean="0"/>
              <a:t>ebx</a:t>
            </a:r>
            <a:r>
              <a:rPr lang="en-US" dirty="0" smtClean="0"/>
              <a:t>, %</a:t>
            </a:r>
            <a:r>
              <a:rPr lang="en-US" dirty="0" err="1" smtClean="0"/>
              <a:t>ebx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$0x80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00196" y="1600200"/>
            <a:ext cx="44653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&lt;- Variables with assigned values go here</a:t>
            </a:r>
          </a:p>
          <a:p>
            <a:r>
              <a:rPr lang="en-US" dirty="0" smtClean="0"/>
              <a:t>&lt;- </a:t>
            </a:r>
            <a:r>
              <a:rPr lang="en-US" dirty="0" err="1" smtClean="0"/>
              <a:t>Msg</a:t>
            </a:r>
            <a:r>
              <a:rPr lang="en-US" dirty="0" smtClean="0"/>
              <a:t>: variable declared</a:t>
            </a:r>
          </a:p>
          <a:p>
            <a:r>
              <a:rPr lang="en-US" dirty="0" smtClean="0"/>
              <a:t>&lt;- </a:t>
            </a:r>
            <a:r>
              <a:rPr lang="en-US" dirty="0" err="1" smtClean="0"/>
              <a:t>MsgLen</a:t>
            </a:r>
            <a:r>
              <a:rPr lang="en-US" dirty="0" smtClean="0"/>
              <a:t>: declared = to size of </a:t>
            </a:r>
            <a:r>
              <a:rPr lang="en-US" dirty="0" err="1" smtClean="0"/>
              <a:t>Msg</a:t>
            </a:r>
            <a:endParaRPr lang="en-US" dirty="0" smtClean="0"/>
          </a:p>
          <a:p>
            <a:r>
              <a:rPr lang="en-US" dirty="0" smtClean="0"/>
              <a:t>&lt;- Unassigned memory goes here</a:t>
            </a:r>
            <a:endParaRPr lang="en-US" dirty="0"/>
          </a:p>
          <a:p>
            <a:r>
              <a:rPr lang="en-US" dirty="0" smtClean="0"/>
              <a:t>&lt;- Main code section</a:t>
            </a:r>
          </a:p>
          <a:p>
            <a:r>
              <a:rPr lang="en-US" dirty="0" smtClean="0"/>
              <a:t>&lt;- global command</a:t>
            </a:r>
          </a:p>
          <a:p>
            <a:r>
              <a:rPr lang="en-US" dirty="0" smtClean="0"/>
              <a:t>&lt;- code start</a:t>
            </a:r>
          </a:p>
          <a:p>
            <a:r>
              <a:rPr lang="en-US" dirty="0" smtClean="0"/>
              <a:t>&lt;- No Operation</a:t>
            </a:r>
          </a:p>
          <a:p>
            <a:r>
              <a:rPr lang="en-US" dirty="0" smtClean="0"/>
              <a:t>&lt;- Begin moving values into registers for system call</a:t>
            </a:r>
          </a:p>
          <a:p>
            <a:endParaRPr lang="en-US" dirty="0"/>
          </a:p>
          <a:p>
            <a:r>
              <a:rPr lang="en-US" dirty="0" smtClean="0"/>
              <a:t>&lt;- Print to </a:t>
            </a:r>
            <a:r>
              <a:rPr lang="en-US" dirty="0" err="1" smtClean="0"/>
              <a:t>Stdout</a:t>
            </a:r>
            <a:r>
              <a:rPr lang="en-US" dirty="0" smtClean="0"/>
              <a:t> System call </a:t>
            </a:r>
          </a:p>
          <a:p>
            <a:r>
              <a:rPr lang="en-US" dirty="0" smtClean="0"/>
              <a:t>&lt;- Move values to </a:t>
            </a:r>
            <a:r>
              <a:rPr lang="en-US" dirty="0" err="1" smtClean="0"/>
              <a:t>regs</a:t>
            </a:r>
            <a:r>
              <a:rPr lang="en-US" dirty="0" smtClean="0"/>
              <a:t> for system call</a:t>
            </a:r>
          </a:p>
          <a:p>
            <a:r>
              <a:rPr lang="en-US" dirty="0" smtClean="0"/>
              <a:t>&lt;- System call for Exit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077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Hex Strings that correspond to a mnemonic command</a:t>
            </a:r>
          </a:p>
          <a:p>
            <a:r>
              <a:rPr lang="en-US" dirty="0" smtClean="0"/>
              <a:t>0x90 is the </a:t>
            </a:r>
            <a:r>
              <a:rPr lang="en-US" dirty="0" err="1" smtClean="0"/>
              <a:t>opcode</a:t>
            </a:r>
            <a:r>
              <a:rPr lang="en-US" dirty="0" smtClean="0"/>
              <a:t> for No Operation (NOP)</a:t>
            </a:r>
          </a:p>
          <a:p>
            <a:r>
              <a:rPr lang="en-US" dirty="0" smtClean="0"/>
              <a:t>0xCC is the </a:t>
            </a:r>
            <a:r>
              <a:rPr lang="en-US" dirty="0" err="1" smtClean="0"/>
              <a:t>opcode</a:t>
            </a:r>
            <a:r>
              <a:rPr lang="en-US" dirty="0" smtClean="0"/>
              <a:t> for a breakpoint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opcodes</a:t>
            </a:r>
            <a:r>
              <a:rPr lang="en-US" dirty="0" smtClean="0"/>
              <a:t> added for every new processor</a:t>
            </a:r>
          </a:p>
          <a:p>
            <a:r>
              <a:rPr lang="en-US" dirty="0" smtClean="0"/>
              <a:t>Exploits are usually written in </a:t>
            </a:r>
            <a:r>
              <a:rPr lang="en-US" dirty="0" err="1" smtClean="0"/>
              <a:t>opcodes</a:t>
            </a:r>
            <a:r>
              <a:rPr lang="en-US" dirty="0" smtClean="0"/>
              <a:t>, can be generated by tools like </a:t>
            </a:r>
            <a:r>
              <a:rPr lang="en-US" dirty="0" err="1" smtClean="0"/>
              <a:t>Metasploit</a:t>
            </a:r>
            <a:endParaRPr lang="en-US" dirty="0" smtClean="0"/>
          </a:p>
          <a:p>
            <a:r>
              <a:rPr lang="en-US" dirty="0" err="1" smtClean="0"/>
              <a:t>Opcodes</a:t>
            </a:r>
            <a:r>
              <a:rPr lang="en-US" dirty="0" smtClean="0"/>
              <a:t> are in written in Little Endian order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$4, %</a:t>
            </a:r>
            <a:r>
              <a:rPr lang="en-US" dirty="0" err="1" smtClean="0"/>
              <a:t>eax</a:t>
            </a:r>
            <a:r>
              <a:rPr lang="en-US" dirty="0" smtClean="0"/>
              <a:t> ==	B8 04 00 00 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0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(32 bit)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memory is from 0x00000000 to 0x7FFFFFFFF</a:t>
            </a:r>
          </a:p>
          <a:p>
            <a:r>
              <a:rPr lang="en-US" dirty="0" smtClean="0"/>
              <a:t>Kernel memory is from 0x80000000 to 0xFFFFFFFF and is not user writable</a:t>
            </a:r>
          </a:p>
          <a:p>
            <a:r>
              <a:rPr lang="en-US" dirty="0" smtClean="0"/>
              <a:t>The stack grows downward to lower memory addresses</a:t>
            </a:r>
          </a:p>
          <a:p>
            <a:r>
              <a:rPr lang="en-US" dirty="0" smtClean="0"/>
              <a:t>The heap grows upward from lower to higher addresses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14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Endian-ness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Little Endian system, least significant bits are stored at lower memory locations</a:t>
            </a:r>
          </a:p>
          <a:p>
            <a:r>
              <a:rPr lang="en-US" dirty="0" smtClean="0"/>
              <a:t>In Big Endian system, most significant bits are stored at lower memory locations</a:t>
            </a:r>
          </a:p>
          <a:p>
            <a:r>
              <a:rPr lang="en-US" dirty="0" smtClean="0"/>
              <a:t>0x12345678 big endian – used in registers </a:t>
            </a:r>
          </a:p>
          <a:p>
            <a:r>
              <a:rPr lang="en-US" dirty="0" smtClean="0"/>
              <a:t>0x78563412 little endian – used in </a:t>
            </a:r>
            <a:r>
              <a:rPr lang="en-US" dirty="0" err="1" smtClean="0"/>
              <a:t>opcodes</a:t>
            </a:r>
            <a:r>
              <a:rPr lang="en-US" dirty="0" smtClean="0"/>
              <a:t> and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41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section of memory used to store variables before or at runtime</a:t>
            </a:r>
          </a:p>
          <a:p>
            <a:r>
              <a:rPr lang="en-US" dirty="0" smtClean="0"/>
              <a:t>Last In, First Out model</a:t>
            </a:r>
          </a:p>
          <a:p>
            <a:r>
              <a:rPr lang="en-US" dirty="0" smtClean="0"/>
              <a:t>Grows from higher memory addresses to lower ones</a:t>
            </a:r>
          </a:p>
          <a:p>
            <a:r>
              <a:rPr lang="en-US" dirty="0" smtClean="0"/>
              <a:t>Data is Pushed onto the top of the stack and Popped off the top of the stack</a:t>
            </a:r>
          </a:p>
          <a:p>
            <a:r>
              <a:rPr lang="en-US" dirty="0" smtClean="0"/>
              <a:t>The top of the stack is managed by ESP register</a:t>
            </a:r>
          </a:p>
          <a:p>
            <a:r>
              <a:rPr lang="en-US" dirty="0" smtClean="0"/>
              <a:t>The bottom of the stack frame is managed by EBP register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39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63537</TotalTime>
  <Words>2339</Words>
  <Application>Microsoft Macintosh PowerPoint</Application>
  <PresentationFormat>On-screen Show (4:3)</PresentationFormat>
  <Paragraphs>374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Beginning Assembly</vt:lpstr>
      <vt:lpstr>Who is this guy?!?</vt:lpstr>
      <vt:lpstr>What is Assembly?</vt:lpstr>
      <vt:lpstr>Why use Assembly?</vt:lpstr>
      <vt:lpstr>Hello World</vt:lpstr>
      <vt:lpstr>Opcodes</vt:lpstr>
      <vt:lpstr>Memory (32 bit)</vt:lpstr>
      <vt:lpstr>Endian-ness</vt:lpstr>
      <vt:lpstr>The Stack</vt:lpstr>
      <vt:lpstr>PowerPoint Presentation</vt:lpstr>
      <vt:lpstr>The Heap</vt:lpstr>
      <vt:lpstr>Viewing Process Info</vt:lpstr>
      <vt:lpstr>General Registers (32 bit)</vt:lpstr>
      <vt:lpstr>PowerPoint Presentation</vt:lpstr>
      <vt:lpstr>Instruction Pointer </vt:lpstr>
      <vt:lpstr>Segment Registers</vt:lpstr>
      <vt:lpstr>Segment Registers</vt:lpstr>
      <vt:lpstr>EFLAGS</vt:lpstr>
      <vt:lpstr>Assembly File Sections</vt:lpstr>
      <vt:lpstr>Data Types</vt:lpstr>
      <vt:lpstr>Defining Data Types </vt:lpstr>
      <vt:lpstr>Arrays</vt:lpstr>
      <vt:lpstr>Command Syntax Flavors</vt:lpstr>
      <vt:lpstr>Comparison of syntax</vt:lpstr>
      <vt:lpstr>Moving Data</vt:lpstr>
      <vt:lpstr>Moving Data</vt:lpstr>
      <vt:lpstr>Comparison</vt:lpstr>
      <vt:lpstr>Exchanging Data</vt:lpstr>
      <vt:lpstr>Logical Operators</vt:lpstr>
      <vt:lpstr>Bit shifting </vt:lpstr>
      <vt:lpstr>Conditional Moves - Unsigned</vt:lpstr>
      <vt:lpstr>Conditional Moves - Signed</vt:lpstr>
      <vt:lpstr>Strings</vt:lpstr>
      <vt:lpstr>Strings Continued</vt:lpstr>
      <vt:lpstr>Unconditional Branching</vt:lpstr>
      <vt:lpstr>Unconditional Branching Cont’d</vt:lpstr>
      <vt:lpstr>Conditional JMPs</vt:lpstr>
      <vt:lpstr>Stack Operations</vt:lpstr>
      <vt:lpstr>Maths </vt:lpstr>
      <vt:lpstr>Compiling</vt:lpstr>
      <vt:lpstr>Computer Diagram</vt:lpstr>
      <vt:lpstr>Processor Diagram</vt:lpstr>
      <vt:lpstr>Control Unit Diagram</vt:lpstr>
      <vt:lpstr>Instruction Prefetch</vt:lpstr>
      <vt:lpstr>Out-of-Order Execution Engine</vt:lpstr>
      <vt:lpstr>PowerPoint Presentation</vt:lpstr>
      <vt:lpstr>PowerPoint Presentation</vt:lpstr>
      <vt:lpstr>Truth Table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Assembly</dc:title>
  <dc:subject/>
  <dc:creator>Gleep</dc:creator>
  <cp:keywords/>
  <dc:description/>
  <cp:lastModifiedBy>Mark Tsujihara</cp:lastModifiedBy>
  <cp:revision>118</cp:revision>
  <dcterms:created xsi:type="dcterms:W3CDTF">2012-03-23T20:42:09Z</dcterms:created>
  <dcterms:modified xsi:type="dcterms:W3CDTF">2012-06-17T17:06:19Z</dcterms:modified>
  <cp:category/>
</cp:coreProperties>
</file>